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0" r:id="rId1"/>
  </p:sldMasterIdLst>
  <p:notesMasterIdLst>
    <p:notesMasterId r:id="rId93"/>
  </p:notesMasterIdLst>
  <p:handoutMasterIdLst>
    <p:handoutMasterId r:id="rId94"/>
  </p:handoutMasterIdLst>
  <p:sldIdLst>
    <p:sldId id="259" r:id="rId2"/>
    <p:sldId id="399" r:id="rId3"/>
    <p:sldId id="400" r:id="rId4"/>
    <p:sldId id="401" r:id="rId5"/>
    <p:sldId id="402" r:id="rId6"/>
    <p:sldId id="403" r:id="rId7"/>
    <p:sldId id="404" r:id="rId8"/>
    <p:sldId id="482" r:id="rId9"/>
    <p:sldId id="481" r:id="rId10"/>
    <p:sldId id="405" r:id="rId11"/>
    <p:sldId id="406" r:id="rId12"/>
    <p:sldId id="407" r:id="rId13"/>
    <p:sldId id="339" r:id="rId14"/>
    <p:sldId id="474" r:id="rId15"/>
    <p:sldId id="476" r:id="rId16"/>
    <p:sldId id="410" r:id="rId17"/>
    <p:sldId id="411" r:id="rId18"/>
    <p:sldId id="412" r:id="rId19"/>
    <p:sldId id="416" r:id="rId20"/>
    <p:sldId id="477" r:id="rId21"/>
    <p:sldId id="478" r:id="rId22"/>
    <p:sldId id="413" r:id="rId23"/>
    <p:sldId id="479" r:id="rId24"/>
    <p:sldId id="415" r:id="rId25"/>
    <p:sldId id="350" r:id="rId26"/>
    <p:sldId id="417" r:id="rId27"/>
    <p:sldId id="276" r:id="rId28"/>
    <p:sldId id="277" r:id="rId29"/>
    <p:sldId id="420" r:id="rId30"/>
    <p:sldId id="421" r:id="rId31"/>
    <p:sldId id="422" r:id="rId32"/>
    <p:sldId id="423" r:id="rId33"/>
    <p:sldId id="424" r:id="rId34"/>
    <p:sldId id="356" r:id="rId35"/>
    <p:sldId id="425" r:id="rId36"/>
    <p:sldId id="427" r:id="rId37"/>
    <p:sldId id="428" r:id="rId38"/>
    <p:sldId id="429" r:id="rId39"/>
    <p:sldId id="430" r:id="rId40"/>
    <p:sldId id="431" r:id="rId41"/>
    <p:sldId id="432" r:id="rId42"/>
    <p:sldId id="433" r:id="rId43"/>
    <p:sldId id="434" r:id="rId44"/>
    <p:sldId id="435" r:id="rId45"/>
    <p:sldId id="436" r:id="rId46"/>
    <p:sldId id="437" r:id="rId47"/>
    <p:sldId id="438" r:id="rId48"/>
    <p:sldId id="439" r:id="rId49"/>
    <p:sldId id="440" r:id="rId50"/>
    <p:sldId id="441" r:id="rId51"/>
    <p:sldId id="442" r:id="rId52"/>
    <p:sldId id="443" r:id="rId53"/>
    <p:sldId id="444" r:id="rId54"/>
    <p:sldId id="445" r:id="rId55"/>
    <p:sldId id="446" r:id="rId56"/>
    <p:sldId id="447" r:id="rId57"/>
    <p:sldId id="448" r:id="rId58"/>
    <p:sldId id="449" r:id="rId59"/>
    <p:sldId id="450" r:id="rId60"/>
    <p:sldId id="451" r:id="rId61"/>
    <p:sldId id="452" r:id="rId62"/>
    <p:sldId id="453" r:id="rId63"/>
    <p:sldId id="454" r:id="rId64"/>
    <p:sldId id="455" r:id="rId65"/>
    <p:sldId id="456" r:id="rId66"/>
    <p:sldId id="457" r:id="rId67"/>
    <p:sldId id="483" r:id="rId68"/>
    <p:sldId id="458" r:id="rId69"/>
    <p:sldId id="459" r:id="rId70"/>
    <p:sldId id="460" r:id="rId71"/>
    <p:sldId id="461" r:id="rId72"/>
    <p:sldId id="462" r:id="rId73"/>
    <p:sldId id="463" r:id="rId74"/>
    <p:sldId id="464" r:id="rId75"/>
    <p:sldId id="465" r:id="rId76"/>
    <p:sldId id="466" r:id="rId77"/>
    <p:sldId id="467" r:id="rId78"/>
    <p:sldId id="468" r:id="rId79"/>
    <p:sldId id="469" r:id="rId80"/>
    <p:sldId id="393" r:id="rId81"/>
    <p:sldId id="470" r:id="rId82"/>
    <p:sldId id="471" r:id="rId83"/>
    <p:sldId id="472" r:id="rId84"/>
    <p:sldId id="308" r:id="rId85"/>
    <p:sldId id="473" r:id="rId86"/>
    <p:sldId id="291" r:id="rId87"/>
    <p:sldId id="303" r:id="rId88"/>
    <p:sldId id="304" r:id="rId89"/>
    <p:sldId id="305" r:id="rId90"/>
    <p:sldId id="306" r:id="rId91"/>
    <p:sldId id="480" r:id="rId92"/>
  </p:sldIdLst>
  <p:sldSz cx="12192000" cy="6858000"/>
  <p:notesSz cx="6858000" cy="9144000"/>
  <p:defaultTextStyle>
    <a:defPPr>
      <a:defRPr lang="zh-TW"/>
    </a:defPPr>
    <a:lvl1pPr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1pPr>
    <a:lvl2pPr marL="457200"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2pPr>
    <a:lvl3pPr marL="914400"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3pPr>
    <a:lvl4pPr marL="1371600"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4pPr>
    <a:lvl5pPr marL="1828800"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5pPr>
    <a:lvl6pPr marL="2286000" algn="l" defTabSz="914400" rtl="0" eaLnBrk="1" latinLnBrk="0" hangingPunct="1">
      <a:defRPr kumimoji="1" kern="1200">
        <a:solidFill>
          <a:schemeClr val="tx1"/>
        </a:solidFill>
        <a:latin typeface="Bickley Script LET" pitchFamily="2" charset="0"/>
        <a:ea typeface="新細明體" pitchFamily="18" charset="-120"/>
        <a:cs typeface="+mn-cs"/>
      </a:defRPr>
    </a:lvl6pPr>
    <a:lvl7pPr marL="2743200" algn="l" defTabSz="914400" rtl="0" eaLnBrk="1" latinLnBrk="0" hangingPunct="1">
      <a:defRPr kumimoji="1" kern="1200">
        <a:solidFill>
          <a:schemeClr val="tx1"/>
        </a:solidFill>
        <a:latin typeface="Bickley Script LET" pitchFamily="2" charset="0"/>
        <a:ea typeface="新細明體" pitchFamily="18" charset="-120"/>
        <a:cs typeface="+mn-cs"/>
      </a:defRPr>
    </a:lvl7pPr>
    <a:lvl8pPr marL="3200400" algn="l" defTabSz="914400" rtl="0" eaLnBrk="1" latinLnBrk="0" hangingPunct="1">
      <a:defRPr kumimoji="1" kern="1200">
        <a:solidFill>
          <a:schemeClr val="tx1"/>
        </a:solidFill>
        <a:latin typeface="Bickley Script LET" pitchFamily="2" charset="0"/>
        <a:ea typeface="新細明體" pitchFamily="18" charset="-120"/>
        <a:cs typeface="+mn-cs"/>
      </a:defRPr>
    </a:lvl8pPr>
    <a:lvl9pPr marL="3657600" algn="l" defTabSz="914400" rtl="0" eaLnBrk="1" latinLnBrk="0" hangingPunct="1">
      <a:defRPr kumimoji="1" kern="1200">
        <a:solidFill>
          <a:schemeClr val="tx1"/>
        </a:solidFill>
        <a:latin typeface="Bickley Script LET" pitchFamily="2" charset="0"/>
        <a:ea typeface="新細明體"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2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FFFF"/>
    <a:srgbClr val="D2FD8D"/>
    <a:srgbClr val="A4FD03"/>
    <a:srgbClr val="3333FF"/>
    <a:srgbClr val="AFAFFF"/>
    <a:srgbClr val="0033CC"/>
    <a:srgbClr val="0000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27" autoAdjust="0"/>
    <p:restoredTop sz="87002" autoAdjust="0"/>
  </p:normalViewPr>
  <p:slideViewPr>
    <p:cSldViewPr>
      <p:cViewPr varScale="1">
        <p:scale>
          <a:sx n="99" d="100"/>
          <a:sy n="99" d="100"/>
        </p:scale>
        <p:origin x="1536" y="72"/>
      </p:cViewPr>
      <p:guideLst>
        <p:guide orient="horz" pos="2160"/>
        <p:guide pos="292"/>
      </p:guideLst>
    </p:cSldViewPr>
  </p:slideViewPr>
  <p:notesTextViewPr>
    <p:cViewPr>
      <p:scale>
        <a:sx n="3" d="2"/>
        <a:sy n="3" d="2"/>
      </p:scale>
      <p:origin x="0" y="0"/>
    </p:cViewPr>
  </p:notesTextViewPr>
  <p:sorterViewPr>
    <p:cViewPr varScale="1">
      <p:scale>
        <a:sx n="1" d="1"/>
        <a:sy n="1" d="1"/>
      </p:scale>
      <p:origin x="0" y="-20130"/>
    </p:cViewPr>
  </p:sorterViewPr>
  <p:notesViewPr>
    <p:cSldViewPr>
      <p:cViewPr varScale="1">
        <p:scale>
          <a:sx n="81" d="100"/>
          <a:sy n="81" d="100"/>
        </p:scale>
        <p:origin x="-4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7401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itchFamily="34" charset="0"/>
              </a:defRPr>
            </a:lvl1pPr>
          </a:lstStyle>
          <a:p>
            <a:pPr>
              <a:defRPr/>
            </a:pPr>
            <a:endParaRPr lang="en-US" altLang="zh-TW"/>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TW"/>
          </a:p>
        </p:txBody>
      </p:sp>
      <p:sp>
        <p:nvSpPr>
          <p:cNvPr id="706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itchFamily="34" charset="0"/>
              </a:defRPr>
            </a:lvl1pPr>
          </a:lstStyle>
          <a:p>
            <a:pPr>
              <a:defRPr/>
            </a:pPr>
            <a:endParaRPr lang="en-US" altLang="zh-TW"/>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26F28F61-97FE-4B0B-9938-470E9E24C3A8}" type="slidenum">
              <a:rPr lang="en-US" altLang="zh-TW"/>
              <a:pPr>
                <a:defRPr/>
              </a:pPr>
              <a:t>‹#›</a:t>
            </a:fld>
            <a:endParaRPr lang="en-US" altLang="zh-TW"/>
          </a:p>
        </p:txBody>
      </p:sp>
    </p:spTree>
    <p:extLst>
      <p:ext uri="{BB962C8B-B14F-4D97-AF65-F5344CB8AC3E}">
        <p14:creationId xmlns:p14="http://schemas.microsoft.com/office/powerpoint/2010/main" val="38860652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tread01.com/p/1372963.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382588" y="685800"/>
            <a:ext cx="6096000" cy="3429000"/>
          </a:xfrm>
          <a:ln/>
        </p:spPr>
      </p:sp>
      <p:sp>
        <p:nvSpPr>
          <p:cNvPr id="73731" name="Rectangle 3"/>
          <p:cNvSpPr>
            <a:spLocks noGrp="1" noChangeArrowheads="1"/>
          </p:cNvSpPr>
          <p:nvPr>
            <p:ph type="body" idx="1"/>
          </p:nvPr>
        </p:nvSpPr>
        <p:spPr>
          <a:xfrm>
            <a:off x="914400" y="4343400"/>
            <a:ext cx="5029200" cy="4114800"/>
          </a:xfrm>
          <a:noFill/>
        </p:spPr>
        <p:txBody>
          <a:bodyPr/>
          <a:lstStyle/>
          <a:p>
            <a:pPr eaLnBrk="1" hangingPunct="1"/>
            <a:endParaRPr lang="zh-TW" altLang="zh-TW"/>
          </a:p>
        </p:txBody>
      </p:sp>
    </p:spTree>
    <p:extLst>
      <p:ext uri="{BB962C8B-B14F-4D97-AF65-F5344CB8AC3E}">
        <p14:creationId xmlns:p14="http://schemas.microsoft.com/office/powerpoint/2010/main" val="294167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Work conserving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fld id="{4E47E545-7A90-47A4-AE7D-4356154B2B1D}" type="slidenum">
              <a:rPr lang="en-US" altLang="zh-TW" smtClean="0">
                <a:latin typeface="Times New Roman" pitchFamily="18" charset="0"/>
                <a:ea typeface="ＭＳ Ｐゴシック" pitchFamily="34" charset="-128"/>
              </a:rPr>
              <a:pPr eaLnBrk="1" hangingPunct="1"/>
              <a:t>13</a:t>
            </a:fld>
            <a:endParaRPr lang="en-US" altLang="zh-TW">
              <a:latin typeface="Times New Roman" pitchFamily="18" charset="0"/>
              <a:ea typeface="ＭＳ Ｐゴシック" pitchFamily="34" charset="-128"/>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dirty="0"/>
          </a:p>
        </p:txBody>
      </p:sp>
    </p:spTree>
    <p:extLst>
      <p:ext uri="{BB962C8B-B14F-4D97-AF65-F5344CB8AC3E}">
        <p14:creationId xmlns:p14="http://schemas.microsoft.com/office/powerpoint/2010/main" val="3346390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82588" y="685800"/>
            <a:ext cx="6096000" cy="3429000"/>
          </a:xfrm>
          <a:ln/>
        </p:spPr>
      </p:sp>
      <p:sp>
        <p:nvSpPr>
          <p:cNvPr id="61443" name="Rectangle 3"/>
          <p:cNvSpPr>
            <a:spLocks noGrp="1" noChangeArrowheads="1"/>
          </p:cNvSpPr>
          <p:nvPr>
            <p:ph type="body" idx="1"/>
          </p:nvPr>
        </p:nvSpPr>
        <p:spPr>
          <a:xfrm>
            <a:off x="914400" y="4343400"/>
            <a:ext cx="5029200" cy="4114800"/>
          </a:xfrm>
          <a:noFill/>
        </p:spPr>
        <p:txBody>
          <a:bodyPr/>
          <a:lstStyle/>
          <a:p>
            <a:pPr eaLnBrk="1" hangingPunct="1"/>
            <a:endParaRPr lang="zh-TW" altLang="zh-TW"/>
          </a:p>
        </p:txBody>
      </p:sp>
    </p:spTree>
    <p:extLst>
      <p:ext uri="{BB962C8B-B14F-4D97-AF65-F5344CB8AC3E}">
        <p14:creationId xmlns:p14="http://schemas.microsoft.com/office/powerpoint/2010/main" val="2748841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382588" y="685800"/>
            <a:ext cx="6096000" cy="3429000"/>
          </a:xfrm>
          <a:ln/>
        </p:spPr>
      </p:sp>
      <p:sp>
        <p:nvSpPr>
          <p:cNvPr id="63491" name="Rectangle 3"/>
          <p:cNvSpPr>
            <a:spLocks noGrp="1" noChangeArrowheads="1"/>
          </p:cNvSpPr>
          <p:nvPr>
            <p:ph type="body" idx="1"/>
          </p:nvPr>
        </p:nvSpPr>
        <p:spPr>
          <a:xfrm>
            <a:off x="914400" y="4343400"/>
            <a:ext cx="5029200" cy="4114800"/>
          </a:xfrm>
          <a:noFill/>
        </p:spPr>
        <p:txBody>
          <a:bodyPr/>
          <a:lstStyle/>
          <a:p>
            <a:pPr eaLnBrk="1" hangingPunct="1"/>
            <a:endParaRPr lang="zh-TW" altLang="zh-TW"/>
          </a:p>
        </p:txBody>
      </p:sp>
    </p:spTree>
    <p:extLst>
      <p:ext uri="{BB962C8B-B14F-4D97-AF65-F5344CB8AC3E}">
        <p14:creationId xmlns:p14="http://schemas.microsoft.com/office/powerpoint/2010/main" val="1196711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382588" y="685800"/>
            <a:ext cx="6096000" cy="3429000"/>
          </a:xfrm>
          <a:ln/>
        </p:spPr>
      </p:sp>
      <p:sp>
        <p:nvSpPr>
          <p:cNvPr id="64515" name="Rectangle 3"/>
          <p:cNvSpPr>
            <a:spLocks noGrp="1" noChangeArrowheads="1"/>
          </p:cNvSpPr>
          <p:nvPr>
            <p:ph type="body" idx="1"/>
          </p:nvPr>
        </p:nvSpPr>
        <p:spPr>
          <a:xfrm>
            <a:off x="914400" y="4343400"/>
            <a:ext cx="5029200" cy="4114800"/>
          </a:xfrm>
          <a:noFill/>
        </p:spPr>
        <p:txBody>
          <a:bodyPr/>
          <a:lstStyle/>
          <a:p>
            <a:pPr eaLnBrk="1" hangingPunct="1"/>
            <a:endParaRPr lang="zh-TW" altLang="zh-TW"/>
          </a:p>
        </p:txBody>
      </p:sp>
    </p:spTree>
    <p:extLst>
      <p:ext uri="{BB962C8B-B14F-4D97-AF65-F5344CB8AC3E}">
        <p14:creationId xmlns:p14="http://schemas.microsoft.com/office/powerpoint/2010/main" val="402440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fld id="{E815DAD4-3ACE-451E-A118-E119922473D3}" type="slidenum">
              <a:rPr lang="en-US" altLang="zh-TW" smtClean="0">
                <a:latin typeface="Times New Roman" pitchFamily="18" charset="0"/>
                <a:ea typeface="ＭＳ Ｐゴシック" pitchFamily="34" charset="-128"/>
              </a:rPr>
              <a:pPr eaLnBrk="1" hangingPunct="1"/>
              <a:t>22</a:t>
            </a:fld>
            <a:endParaRPr lang="en-US" altLang="zh-TW">
              <a:latin typeface="Times New Roman" pitchFamily="18" charset="0"/>
              <a:ea typeface="ＭＳ Ｐゴシック" pitchFamily="34" charset="-128"/>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extLst>
      <p:ext uri="{BB962C8B-B14F-4D97-AF65-F5344CB8AC3E}">
        <p14:creationId xmlns:p14="http://schemas.microsoft.com/office/powerpoint/2010/main" val="1463281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fld id="{036FC40B-CF9A-4503-AACB-BDAE1FBF4090}" type="slidenum">
              <a:rPr lang="en-US" altLang="zh-TW" smtClean="0">
                <a:latin typeface="Times New Roman" pitchFamily="18" charset="0"/>
                <a:ea typeface="ＭＳ Ｐゴシック" pitchFamily="34" charset="-128"/>
              </a:rPr>
              <a:pPr eaLnBrk="1" hangingPunct="1"/>
              <a:t>26</a:t>
            </a:fld>
            <a:endParaRPr lang="en-US" altLang="zh-TW">
              <a:latin typeface="Times New Roman" pitchFamily="18" charset="0"/>
              <a:ea typeface="ＭＳ Ｐゴシック" pitchFamily="34" charset="-128"/>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extLst>
      <p:ext uri="{BB962C8B-B14F-4D97-AF65-F5344CB8AC3E}">
        <p14:creationId xmlns:p14="http://schemas.microsoft.com/office/powerpoint/2010/main" val="641313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fld id="{60F669D7-B912-4791-8A6D-7B6DA026F304}" type="slidenum">
              <a:rPr lang="en-US" altLang="zh-TW" smtClean="0">
                <a:latin typeface="Times New Roman" pitchFamily="18" charset="0"/>
                <a:ea typeface="ＭＳ Ｐゴシック" pitchFamily="34" charset="-128"/>
              </a:rPr>
              <a:pPr eaLnBrk="1" hangingPunct="1"/>
              <a:t>27</a:t>
            </a:fld>
            <a:endParaRPr lang="en-US" altLang="zh-TW">
              <a:latin typeface="Times New Roman" pitchFamily="18" charset="0"/>
              <a:ea typeface="ＭＳ Ｐゴシック" pitchFamily="34"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a:t>What is the ideal pattern?</a:t>
            </a:r>
            <a:endParaRPr lang="zh-TW" altLang="zh-TW"/>
          </a:p>
        </p:txBody>
      </p:sp>
    </p:spTree>
    <p:extLst>
      <p:ext uri="{BB962C8B-B14F-4D97-AF65-F5344CB8AC3E}">
        <p14:creationId xmlns:p14="http://schemas.microsoft.com/office/powerpoint/2010/main" val="307204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sz="2400" dirty="0"/>
              <a:t>Ready queue is partitioned into separate queues:</a:t>
            </a:r>
            <a:br>
              <a:rPr lang="en-US" altLang="zh-TW" sz="2400" dirty="0"/>
            </a:br>
            <a:r>
              <a:rPr lang="en-US" altLang="zh-TW" sz="2400" dirty="0"/>
              <a:t>foreground (interactive)</a:t>
            </a:r>
            <a:br>
              <a:rPr lang="en-US" altLang="zh-TW" sz="2400" dirty="0"/>
            </a:br>
            <a:r>
              <a:rPr lang="en-US" altLang="zh-TW" sz="2400" dirty="0"/>
              <a:t>background (batch)</a:t>
            </a:r>
          </a:p>
          <a:p>
            <a:pPr eaLnBrk="1" hangingPunct="1"/>
            <a:r>
              <a:rPr lang="en-US" altLang="zh-TW" sz="2400" dirty="0"/>
              <a:t>Each queue has its own scheduling algorithm</a:t>
            </a:r>
          </a:p>
          <a:p>
            <a:pPr lvl="1" eaLnBrk="1" hangingPunct="1"/>
            <a:r>
              <a:rPr lang="en-US" altLang="zh-TW" sz="2000" dirty="0"/>
              <a:t>foreground – RR</a:t>
            </a:r>
          </a:p>
          <a:p>
            <a:pPr lvl="1" eaLnBrk="1" hangingPunct="1"/>
            <a:r>
              <a:rPr lang="en-US" altLang="zh-TW" sz="2000" dirty="0"/>
              <a:t>background – FCFS</a:t>
            </a:r>
          </a:p>
          <a:p>
            <a:pPr eaLnBrk="1" hangingPunct="1"/>
            <a:r>
              <a:rPr lang="en-US" altLang="zh-TW" sz="2400" dirty="0"/>
              <a:t>Scheduling must be done between the queues</a:t>
            </a:r>
          </a:p>
          <a:p>
            <a:pPr lvl="1" eaLnBrk="1" hangingPunct="1"/>
            <a:r>
              <a:rPr lang="en-US" altLang="zh-TW" sz="2000" dirty="0"/>
              <a:t>Fixed priority scheduling; (i.e., serve all from foreground then from background).  Possibility of starvation.</a:t>
            </a:r>
          </a:p>
          <a:p>
            <a:pPr lvl="1" eaLnBrk="1" hangingPunct="1"/>
            <a:r>
              <a:rPr lang="en-US" altLang="zh-TW" sz="2000" dirty="0"/>
              <a:t>Time slice – each queue gets a certain amount of CPU time which it can schedule amongst its processes; i.e., 80% to foreground in RR</a:t>
            </a:r>
          </a:p>
          <a:p>
            <a:pPr lvl="1" eaLnBrk="1" hangingPunct="1"/>
            <a:r>
              <a:rPr lang="en-US" altLang="zh-TW" sz="2000" dirty="0"/>
              <a:t>20% to background in FCFS </a:t>
            </a:r>
          </a:p>
          <a:p>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9A2875A-96B4-4189-AD1F-CBC001C158AA}"/>
              </a:ext>
            </a:extLst>
          </p:cNvPr>
          <p:cNvSpPr>
            <a:spLocks noGrp="1" noRot="1" noChangeAspect="1" noChangeArrowheads="1" noTextEdit="1"/>
          </p:cNvSpPr>
          <p:nvPr>
            <p:ph type="sldImg"/>
          </p:nvPr>
        </p:nvSpPr>
        <p:spPr>
          <a:ln/>
        </p:spPr>
      </p:sp>
      <p:sp>
        <p:nvSpPr>
          <p:cNvPr id="75778" name="Rectangle 3">
            <a:extLst>
              <a:ext uri="{FF2B5EF4-FFF2-40B4-BE49-F238E27FC236}">
                <a16:creationId xmlns:a16="http://schemas.microsoft.com/office/drawing/2014/main" id="{BEF15147-626D-4343-AE15-55277A7567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3</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648B2ABC-0891-4051-80EE-A8DFAD7790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156B75-24BC-43A6-AF09-E8A15D87A66F}"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97282" name="Rectangle 2">
            <a:extLst>
              <a:ext uri="{FF2B5EF4-FFF2-40B4-BE49-F238E27FC236}">
                <a16:creationId xmlns:a16="http://schemas.microsoft.com/office/drawing/2014/main" id="{32913060-AF38-4468-9769-D00CFACA7520}"/>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28CDD6F3-D304-4ABF-A43F-340D70245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62</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64</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76</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77</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81</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84</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382588" y="685800"/>
            <a:ext cx="6096000" cy="3429000"/>
          </a:xfrm>
          <a:ln/>
        </p:spPr>
      </p:sp>
      <p:sp>
        <p:nvSpPr>
          <p:cNvPr id="87043" name="Rectangle 3"/>
          <p:cNvSpPr>
            <a:spLocks noGrp="1" noChangeArrowheads="1"/>
          </p:cNvSpPr>
          <p:nvPr>
            <p:ph type="body" idx="1"/>
          </p:nvPr>
        </p:nvSpPr>
        <p:spPr>
          <a:xfrm>
            <a:off x="914400" y="4343400"/>
            <a:ext cx="5029200" cy="4114800"/>
          </a:xfrm>
          <a:noFill/>
        </p:spPr>
        <p:txBody>
          <a:bodyPr/>
          <a:lstStyle/>
          <a:p>
            <a:pPr eaLnBrk="1" hangingPunct="1"/>
            <a:endParaRPr lang="zh-TW" altLang="zh-TW"/>
          </a:p>
        </p:txBody>
      </p:sp>
    </p:spTree>
    <p:extLst>
      <p:ext uri="{BB962C8B-B14F-4D97-AF65-F5344CB8AC3E}">
        <p14:creationId xmlns:p14="http://schemas.microsoft.com/office/powerpoint/2010/main" val="1923032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extLst>
      <p:ext uri="{BB962C8B-B14F-4D97-AF65-F5344CB8AC3E}">
        <p14:creationId xmlns:p14="http://schemas.microsoft.com/office/powerpoint/2010/main" val="5991443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extLst>
      <p:ext uri="{BB962C8B-B14F-4D97-AF65-F5344CB8AC3E}">
        <p14:creationId xmlns:p14="http://schemas.microsoft.com/office/powerpoint/2010/main" val="534436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extLst>
      <p:ext uri="{BB962C8B-B14F-4D97-AF65-F5344CB8AC3E}">
        <p14:creationId xmlns:p14="http://schemas.microsoft.com/office/powerpoint/2010/main" val="2710767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latin typeface="Times New Roman" panose="02020603050405020304" pitchFamily="18" charset="0"/>
              </a:rPr>
              <a:t>Tasklet</a:t>
            </a:r>
            <a:endParaRPr lang="en-US" altLang="en-US" dirty="0">
              <a:latin typeface="Times New Roman" panose="02020603050405020304" pitchFamily="18" charset="0"/>
            </a:endParaRPr>
          </a:p>
          <a:p>
            <a:r>
              <a:rPr lang="en-US" altLang="en-US" dirty="0" err="1">
                <a:latin typeface="Times New Roman" panose="02020603050405020304" pitchFamily="18" charset="0"/>
              </a:rPr>
              <a:t>SoftIRQ</a:t>
            </a:r>
            <a:endParaRPr lang="en-US" altLang="en-US" dirty="0">
              <a:latin typeface="Times New Roman" panose="02020603050405020304" pitchFamily="18" charset="0"/>
            </a:endParaRPr>
          </a:p>
          <a:p>
            <a:r>
              <a:rPr lang="en-US" altLang="en-US" dirty="0">
                <a:latin typeface="Times New Roman" panose="02020603050405020304" pitchFamily="18" charset="0"/>
              </a:rPr>
              <a:t>Work queue</a:t>
            </a:r>
          </a:p>
          <a:p>
            <a:r>
              <a:rPr lang="en-US" altLang="zh-TW" dirty="0">
                <a:hlinkClick r:id="rId3"/>
              </a:rPr>
              <a:t>https://www.itread01.com/p/1372963.html</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extLst>
      <p:ext uri="{BB962C8B-B14F-4D97-AF65-F5344CB8AC3E}">
        <p14:creationId xmlns:p14="http://schemas.microsoft.com/office/powerpoint/2010/main" val="744386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7" descr="BD21303_"/>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5520" y="6524725"/>
            <a:ext cx="886248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113466"/>
            <a:ext cx="1678517"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p:cNvSpPr txBox="1">
            <a:spLocks noChangeArrowheads="1"/>
          </p:cNvSpPr>
          <p:nvPr userDrawn="1"/>
        </p:nvSpPr>
        <p:spPr bwMode="auto">
          <a:xfrm>
            <a:off x="10346459" y="6483350"/>
            <a:ext cx="2256367"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lnSpc>
                <a:spcPct val="40000"/>
              </a:lnSpc>
              <a:spcBef>
                <a:spcPct val="50000"/>
              </a:spcBef>
              <a:defRPr/>
            </a:pPr>
            <a:r>
              <a:rPr lang="zh-TW" altLang="en-US" b="1" dirty="0">
                <a:solidFill>
                  <a:srgbClr val="0000FF"/>
                </a:solidFill>
                <a:latin typeface="Arial" pitchFamily="34" charset="0"/>
                <a:ea typeface="全真中隸書" pitchFamily="49" charset="-120"/>
              </a:rPr>
              <a:t>國立台灣大學</a:t>
            </a:r>
          </a:p>
          <a:p>
            <a:pPr eaLnBrk="1" hangingPunct="1">
              <a:lnSpc>
                <a:spcPct val="40000"/>
              </a:lnSpc>
              <a:spcBef>
                <a:spcPct val="50000"/>
              </a:spcBef>
              <a:defRPr/>
            </a:pPr>
            <a:r>
              <a:rPr lang="zh-TW" altLang="en-US" b="1" dirty="0">
                <a:solidFill>
                  <a:srgbClr val="0000FF"/>
                </a:solidFill>
                <a:latin typeface="Arial" pitchFamily="34" charset="0"/>
                <a:ea typeface="全真中隸書" pitchFamily="49" charset="-120"/>
              </a:rPr>
              <a:t>資訊工程學系</a:t>
            </a:r>
          </a:p>
        </p:txBody>
      </p:sp>
      <p:sp>
        <p:nvSpPr>
          <p:cNvPr id="125954" name="Rectangle 2"/>
          <p:cNvSpPr>
            <a:spLocks noGrp="1" noChangeArrowheads="1"/>
          </p:cNvSpPr>
          <p:nvPr>
            <p:ph type="ctrTitle"/>
          </p:nvPr>
        </p:nvSpPr>
        <p:spPr>
          <a:xfrm>
            <a:off x="914400" y="2130428"/>
            <a:ext cx="10363200" cy="1470025"/>
          </a:xfrm>
        </p:spPr>
        <p:txBody>
          <a:bodyPr/>
          <a:lstStyle>
            <a:lvl1pPr>
              <a:defRPr/>
            </a:lvl1pPr>
          </a:lstStyle>
          <a:p>
            <a:pPr lvl="0"/>
            <a:r>
              <a:rPr lang="zh-TW" altLang="en-US" noProof="0"/>
              <a:t>按一下以編輯母片標題樣式</a:t>
            </a:r>
          </a:p>
        </p:txBody>
      </p:sp>
      <p:sp>
        <p:nvSpPr>
          <p:cNvPr id="125955" name="Rectangle 3"/>
          <p:cNvSpPr>
            <a:spLocks noGrp="1" noChangeArrowheads="1"/>
          </p:cNvSpPr>
          <p:nvPr>
            <p:ph type="subTitle" idx="1"/>
          </p:nvPr>
        </p:nvSpPr>
        <p:spPr>
          <a:xfrm>
            <a:off x="1828800" y="3886200"/>
            <a:ext cx="8534400" cy="1752600"/>
          </a:xfrm>
          <a:noFill/>
          <a:extLst>
            <a:ext uri="{909E8E84-426E-40DD-AFC4-6F175D3DCCD1}">
              <a14:hiddenFill xmlns:a14="http://schemas.microsoft.com/office/drawing/2010/main">
                <a:solidFill>
                  <a:schemeClr val="accent1"/>
                </a:solidFill>
              </a14:hiddenFill>
            </a:ext>
          </a:extLst>
        </p:spPr>
        <p:txBody>
          <a:bodyPr/>
          <a:lstStyle>
            <a:lvl1pPr marL="0" indent="0" algn="ctr">
              <a:buFontTx/>
              <a:buNone/>
              <a:defRPr/>
            </a:lvl1pPr>
          </a:lstStyle>
          <a:p>
            <a:pPr lvl="0"/>
            <a:r>
              <a:rPr lang="zh-TW" altLang="en-US" noProof="0"/>
              <a:t>按一下以編輯母片副標題樣式</a:t>
            </a:r>
          </a:p>
        </p:txBody>
      </p:sp>
      <p:sp>
        <p:nvSpPr>
          <p:cNvPr id="7" name="Rectangle 4"/>
          <p:cNvSpPr>
            <a:spLocks noGrp="1" noChangeArrowheads="1"/>
          </p:cNvSpPr>
          <p:nvPr>
            <p:ph type="dt" sz="half" idx="10"/>
          </p:nvPr>
        </p:nvSpPr>
        <p:spPr>
          <a:xfrm>
            <a:off x="609600" y="6245225"/>
            <a:ext cx="2844800" cy="476250"/>
          </a:xfrm>
        </p:spPr>
        <p:txBody>
          <a:bodyPr/>
          <a:lstStyle>
            <a:lvl1pPr>
              <a:defRPr>
                <a:solidFill>
                  <a:schemeClr val="tx1"/>
                </a:solidFill>
              </a:defRPr>
            </a:lvl1pPr>
          </a:lstStyle>
          <a:p>
            <a:pPr>
              <a:defRPr/>
            </a:pPr>
            <a:endParaRPr lang="en-US" altLang="zh-TW"/>
          </a:p>
        </p:txBody>
      </p:sp>
      <p:sp>
        <p:nvSpPr>
          <p:cNvPr id="8" name="Rectangle 5"/>
          <p:cNvSpPr>
            <a:spLocks noGrp="1" noChangeArrowheads="1"/>
          </p:cNvSpPr>
          <p:nvPr>
            <p:ph type="ftr" sz="quarter" idx="11"/>
          </p:nvPr>
        </p:nvSpPr>
        <p:spPr>
          <a:xfrm>
            <a:off x="4165600" y="6245225"/>
            <a:ext cx="3860800" cy="476250"/>
          </a:xfrm>
        </p:spPr>
        <p:txBody>
          <a:bodyPr/>
          <a:lstStyle>
            <a:lvl1pPr>
              <a:defRPr>
                <a:solidFill>
                  <a:schemeClr val="tx1"/>
                </a:solidFill>
              </a:defRPr>
            </a:lvl1pPr>
          </a:lstStyle>
          <a:p>
            <a:pPr>
              <a:defRPr/>
            </a:pPr>
            <a:r>
              <a:rPr lang="en-US" altLang="zh-TW"/>
              <a:t>/90</a:t>
            </a:r>
          </a:p>
        </p:txBody>
      </p:sp>
      <p:sp>
        <p:nvSpPr>
          <p:cNvPr id="9" name="Rectangle 6"/>
          <p:cNvSpPr>
            <a:spLocks noGrp="1" noChangeArrowheads="1"/>
          </p:cNvSpPr>
          <p:nvPr>
            <p:ph type="sldNum" sz="quarter" idx="12"/>
          </p:nvPr>
        </p:nvSpPr>
        <p:spPr>
          <a:xfrm>
            <a:off x="8737600" y="6245225"/>
            <a:ext cx="2844800" cy="476250"/>
          </a:xfrm>
        </p:spPr>
        <p:txBody>
          <a:bodyPr/>
          <a:lstStyle>
            <a:lvl1pPr>
              <a:defRPr>
                <a:solidFill>
                  <a:schemeClr val="tx1"/>
                </a:solidFill>
              </a:defRPr>
            </a:lvl1pPr>
          </a:lstStyle>
          <a:p>
            <a:pPr>
              <a:defRPr/>
            </a:pPr>
            <a:fld id="{89624DE5-1F45-4EFD-A402-47633E565A1B}" type="slidenum">
              <a:rPr lang="en-US" altLang="zh-TW"/>
              <a:pPr>
                <a:defRPr/>
              </a:pPr>
              <a:t>‹#›</a:t>
            </a:fld>
            <a:endParaRPr lang="en-US" altLang="zh-TW"/>
          </a:p>
        </p:txBody>
      </p:sp>
    </p:spTree>
    <p:extLst>
      <p:ext uri="{BB962C8B-B14F-4D97-AF65-F5344CB8AC3E}">
        <p14:creationId xmlns:p14="http://schemas.microsoft.com/office/powerpoint/2010/main" val="82140163"/>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/90</a:t>
            </a:r>
          </a:p>
        </p:txBody>
      </p:sp>
      <p:sp>
        <p:nvSpPr>
          <p:cNvPr id="6" name="Rectangle 6"/>
          <p:cNvSpPr>
            <a:spLocks noGrp="1" noChangeArrowheads="1"/>
          </p:cNvSpPr>
          <p:nvPr>
            <p:ph type="sldNum" sz="quarter" idx="12"/>
          </p:nvPr>
        </p:nvSpPr>
        <p:spPr>
          <a:ln/>
        </p:spPr>
        <p:txBody>
          <a:bodyPr/>
          <a:lstStyle>
            <a:lvl1pPr>
              <a:defRPr/>
            </a:lvl1pPr>
          </a:lstStyle>
          <a:p>
            <a:pPr>
              <a:defRPr/>
            </a:pPr>
            <a:fld id="{1B7420C1-AED1-4BE4-B2EC-DD8A7B43BF06}" type="slidenum">
              <a:rPr lang="en-US" altLang="zh-TW"/>
              <a:pPr>
                <a:defRPr/>
              </a:pPr>
              <a:t>‹#›</a:t>
            </a:fld>
            <a:endParaRPr lang="en-US" altLang="zh-TW"/>
          </a:p>
        </p:txBody>
      </p:sp>
    </p:spTree>
    <p:extLst>
      <p:ext uri="{BB962C8B-B14F-4D97-AF65-F5344CB8AC3E}">
        <p14:creationId xmlns:p14="http://schemas.microsoft.com/office/powerpoint/2010/main" val="381909649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54017" y="3"/>
            <a:ext cx="2743200" cy="60102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4417" y="3"/>
            <a:ext cx="8026400" cy="60102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/90</a:t>
            </a:r>
          </a:p>
        </p:txBody>
      </p:sp>
      <p:sp>
        <p:nvSpPr>
          <p:cNvPr id="6" name="Rectangle 6"/>
          <p:cNvSpPr>
            <a:spLocks noGrp="1" noChangeArrowheads="1"/>
          </p:cNvSpPr>
          <p:nvPr>
            <p:ph type="sldNum" sz="quarter" idx="12"/>
          </p:nvPr>
        </p:nvSpPr>
        <p:spPr>
          <a:ln/>
        </p:spPr>
        <p:txBody>
          <a:bodyPr/>
          <a:lstStyle>
            <a:lvl1pPr>
              <a:defRPr/>
            </a:lvl1pPr>
          </a:lstStyle>
          <a:p>
            <a:pPr>
              <a:defRPr/>
            </a:pPr>
            <a:fld id="{6B46095A-61EB-4EA6-A17E-97FC3EA4004D}" type="slidenum">
              <a:rPr lang="en-US" altLang="zh-TW"/>
              <a:pPr>
                <a:defRPr/>
              </a:pPr>
              <a:t>‹#›</a:t>
            </a:fld>
            <a:endParaRPr lang="en-US" altLang="zh-TW"/>
          </a:p>
        </p:txBody>
      </p:sp>
    </p:spTree>
    <p:extLst>
      <p:ext uri="{BB962C8B-B14F-4D97-AF65-F5344CB8AC3E}">
        <p14:creationId xmlns:p14="http://schemas.microsoft.com/office/powerpoint/2010/main" val="3750412337"/>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264584" y="2960688"/>
            <a:ext cx="114808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8652933" y="6588126"/>
            <a:ext cx="3617384"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491200" y="6613526"/>
            <a:ext cx="27302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4298951" y="4006850"/>
            <a:ext cx="3115733"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914400" y="685800"/>
            <a:ext cx="103632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788210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Rectangle 5"/>
          <p:cNvSpPr>
            <a:spLocks noGrp="1" noChangeArrowheads="1"/>
          </p:cNvSpPr>
          <p:nvPr>
            <p:ph type="ftr" sz="quarter" idx="11"/>
          </p:nvPr>
        </p:nvSpPr>
        <p:spPr>
          <a:xfrm>
            <a:off x="8592417" y="6524625"/>
            <a:ext cx="3860800" cy="476250"/>
          </a:xfrm>
          <a:ln/>
        </p:spPr>
        <p:txBody>
          <a:bodyPr/>
          <a:lstStyle>
            <a:lvl1pPr>
              <a:defRPr/>
            </a:lvl1pPr>
          </a:lstStyle>
          <a:p>
            <a:pPr>
              <a:defRPr/>
            </a:pPr>
            <a:r>
              <a:rPr lang="en-US" altLang="zh-TW"/>
              <a:t>/90</a:t>
            </a:r>
            <a:endParaRPr lang="en-US" altLang="zh-TW" dirty="0"/>
          </a:p>
        </p:txBody>
      </p:sp>
      <p:sp>
        <p:nvSpPr>
          <p:cNvPr id="6" name="Rectangle 6"/>
          <p:cNvSpPr>
            <a:spLocks noGrp="1" noChangeArrowheads="1"/>
          </p:cNvSpPr>
          <p:nvPr>
            <p:ph type="sldNum" sz="quarter" idx="12"/>
          </p:nvPr>
        </p:nvSpPr>
        <p:spPr>
          <a:xfrm>
            <a:off x="7608168" y="6524625"/>
            <a:ext cx="2844800" cy="476250"/>
          </a:xfrm>
          <a:ln/>
        </p:spPr>
        <p:txBody>
          <a:bodyPr/>
          <a:lstStyle>
            <a:lvl1pPr>
              <a:defRPr/>
            </a:lvl1pPr>
          </a:lstStyle>
          <a:p>
            <a:pPr>
              <a:defRPr/>
            </a:pPr>
            <a:fld id="{8829B0A6-A5B9-4F19-A482-C4080EE7DAE7}" type="slidenum">
              <a:rPr lang="en-US" altLang="zh-TW"/>
              <a:pPr>
                <a:defRPr/>
              </a:pPr>
              <a:t>‹#›</a:t>
            </a:fld>
            <a:endParaRPr lang="en-US" altLang="zh-TW" dirty="0"/>
          </a:p>
        </p:txBody>
      </p:sp>
    </p:spTree>
    <p:extLst>
      <p:ext uri="{BB962C8B-B14F-4D97-AF65-F5344CB8AC3E}">
        <p14:creationId xmlns:p14="http://schemas.microsoft.com/office/powerpoint/2010/main" val="373341512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3"/>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/90</a:t>
            </a:r>
          </a:p>
        </p:txBody>
      </p:sp>
      <p:sp>
        <p:nvSpPr>
          <p:cNvPr id="6" name="Rectangle 6"/>
          <p:cNvSpPr>
            <a:spLocks noGrp="1" noChangeArrowheads="1"/>
          </p:cNvSpPr>
          <p:nvPr>
            <p:ph type="sldNum" sz="quarter" idx="12"/>
          </p:nvPr>
        </p:nvSpPr>
        <p:spPr>
          <a:ln/>
        </p:spPr>
        <p:txBody>
          <a:bodyPr/>
          <a:lstStyle>
            <a:lvl1pPr>
              <a:defRPr/>
            </a:lvl1pPr>
          </a:lstStyle>
          <a:p>
            <a:pPr>
              <a:defRPr/>
            </a:pPr>
            <a:fld id="{D239FA5D-3C99-458A-B5CE-1A20B0004D88}" type="slidenum">
              <a:rPr lang="en-US" altLang="zh-TW"/>
              <a:pPr>
                <a:defRPr/>
              </a:pPr>
              <a:t>‹#›</a:t>
            </a:fld>
            <a:endParaRPr lang="en-US" altLang="zh-TW"/>
          </a:p>
        </p:txBody>
      </p:sp>
    </p:spTree>
    <p:extLst>
      <p:ext uri="{BB962C8B-B14F-4D97-AF65-F5344CB8AC3E}">
        <p14:creationId xmlns:p14="http://schemas.microsoft.com/office/powerpoint/2010/main" val="762111948"/>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67835" y="1484313"/>
            <a:ext cx="5171017"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6242052" y="1484313"/>
            <a:ext cx="5173133"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/90</a:t>
            </a:r>
          </a:p>
        </p:txBody>
      </p:sp>
      <p:sp>
        <p:nvSpPr>
          <p:cNvPr id="7" name="Rectangle 6"/>
          <p:cNvSpPr>
            <a:spLocks noGrp="1" noChangeArrowheads="1"/>
          </p:cNvSpPr>
          <p:nvPr>
            <p:ph type="sldNum" sz="quarter" idx="12"/>
          </p:nvPr>
        </p:nvSpPr>
        <p:spPr>
          <a:ln/>
        </p:spPr>
        <p:txBody>
          <a:bodyPr/>
          <a:lstStyle>
            <a:lvl1pPr>
              <a:defRPr/>
            </a:lvl1pPr>
          </a:lstStyle>
          <a:p>
            <a:pPr>
              <a:defRPr/>
            </a:pPr>
            <a:fld id="{27EC842E-8AC1-4897-A77D-317734F4B8AB}" type="slidenum">
              <a:rPr lang="en-US" altLang="zh-TW"/>
              <a:pPr>
                <a:defRPr/>
              </a:pPr>
              <a:t>‹#›</a:t>
            </a:fld>
            <a:endParaRPr lang="en-US" altLang="zh-TW"/>
          </a:p>
        </p:txBody>
      </p:sp>
    </p:spTree>
    <p:extLst>
      <p:ext uri="{BB962C8B-B14F-4D97-AF65-F5344CB8AC3E}">
        <p14:creationId xmlns:p14="http://schemas.microsoft.com/office/powerpoint/2010/main" val="61533339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TW"/>
              <a:t>/90</a:t>
            </a:r>
          </a:p>
        </p:txBody>
      </p:sp>
      <p:sp>
        <p:nvSpPr>
          <p:cNvPr id="9" name="Rectangle 6"/>
          <p:cNvSpPr>
            <a:spLocks noGrp="1" noChangeArrowheads="1"/>
          </p:cNvSpPr>
          <p:nvPr>
            <p:ph type="sldNum" sz="quarter" idx="12"/>
          </p:nvPr>
        </p:nvSpPr>
        <p:spPr>
          <a:ln/>
        </p:spPr>
        <p:txBody>
          <a:bodyPr/>
          <a:lstStyle>
            <a:lvl1pPr>
              <a:defRPr/>
            </a:lvl1pPr>
          </a:lstStyle>
          <a:p>
            <a:pPr>
              <a:defRPr/>
            </a:pPr>
            <a:fld id="{DEB4360E-E91E-4644-9362-F348235B67B6}" type="slidenum">
              <a:rPr lang="en-US" altLang="zh-TW"/>
              <a:pPr>
                <a:defRPr/>
              </a:pPr>
              <a:t>‹#›</a:t>
            </a:fld>
            <a:endParaRPr lang="en-US" altLang="zh-TW"/>
          </a:p>
        </p:txBody>
      </p:sp>
    </p:spTree>
    <p:extLst>
      <p:ext uri="{BB962C8B-B14F-4D97-AF65-F5344CB8AC3E}">
        <p14:creationId xmlns:p14="http://schemas.microsoft.com/office/powerpoint/2010/main" val="411964449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TW"/>
              <a:t>/90</a:t>
            </a:r>
          </a:p>
        </p:txBody>
      </p:sp>
      <p:sp>
        <p:nvSpPr>
          <p:cNvPr id="5" name="Rectangle 6"/>
          <p:cNvSpPr>
            <a:spLocks noGrp="1" noChangeArrowheads="1"/>
          </p:cNvSpPr>
          <p:nvPr>
            <p:ph type="sldNum" sz="quarter" idx="12"/>
          </p:nvPr>
        </p:nvSpPr>
        <p:spPr>
          <a:ln/>
        </p:spPr>
        <p:txBody>
          <a:bodyPr/>
          <a:lstStyle>
            <a:lvl1pPr>
              <a:defRPr/>
            </a:lvl1pPr>
          </a:lstStyle>
          <a:p>
            <a:pPr>
              <a:defRPr/>
            </a:pPr>
            <a:fld id="{FDD56EE8-6D9C-4C63-81CD-2510EDDF1754}" type="slidenum">
              <a:rPr lang="en-US" altLang="zh-TW"/>
              <a:pPr>
                <a:defRPr/>
              </a:pPr>
              <a:t>‹#›</a:t>
            </a:fld>
            <a:endParaRPr lang="en-US" altLang="zh-TW"/>
          </a:p>
        </p:txBody>
      </p:sp>
    </p:spTree>
    <p:extLst>
      <p:ext uri="{BB962C8B-B14F-4D97-AF65-F5344CB8AC3E}">
        <p14:creationId xmlns:p14="http://schemas.microsoft.com/office/powerpoint/2010/main" val="2878626617"/>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TW"/>
              <a:t>/90</a:t>
            </a:r>
          </a:p>
        </p:txBody>
      </p:sp>
      <p:sp>
        <p:nvSpPr>
          <p:cNvPr id="4" name="Rectangle 6"/>
          <p:cNvSpPr>
            <a:spLocks noGrp="1" noChangeArrowheads="1"/>
          </p:cNvSpPr>
          <p:nvPr>
            <p:ph type="sldNum" sz="quarter" idx="12"/>
          </p:nvPr>
        </p:nvSpPr>
        <p:spPr>
          <a:ln/>
        </p:spPr>
        <p:txBody>
          <a:bodyPr/>
          <a:lstStyle>
            <a:lvl1pPr>
              <a:defRPr/>
            </a:lvl1pPr>
          </a:lstStyle>
          <a:p>
            <a:pPr>
              <a:defRPr/>
            </a:pPr>
            <a:fld id="{978DE500-F4A3-43BD-8325-8769892E53E7}" type="slidenum">
              <a:rPr lang="en-US" altLang="zh-TW"/>
              <a:pPr>
                <a:defRPr/>
              </a:pPr>
              <a:t>‹#›</a:t>
            </a:fld>
            <a:endParaRPr lang="en-US" altLang="zh-TW"/>
          </a:p>
        </p:txBody>
      </p:sp>
    </p:spTree>
    <p:extLst>
      <p:ext uri="{BB962C8B-B14F-4D97-AF65-F5344CB8AC3E}">
        <p14:creationId xmlns:p14="http://schemas.microsoft.com/office/powerpoint/2010/main" val="258560394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2"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/90</a:t>
            </a:r>
          </a:p>
        </p:txBody>
      </p:sp>
      <p:sp>
        <p:nvSpPr>
          <p:cNvPr id="7" name="Rectangle 6"/>
          <p:cNvSpPr>
            <a:spLocks noGrp="1" noChangeArrowheads="1"/>
          </p:cNvSpPr>
          <p:nvPr>
            <p:ph type="sldNum" sz="quarter" idx="12"/>
          </p:nvPr>
        </p:nvSpPr>
        <p:spPr>
          <a:ln/>
        </p:spPr>
        <p:txBody>
          <a:bodyPr/>
          <a:lstStyle>
            <a:lvl1pPr>
              <a:defRPr/>
            </a:lvl1pPr>
          </a:lstStyle>
          <a:p>
            <a:pPr>
              <a:defRPr/>
            </a:pPr>
            <a:fld id="{EDB85E0E-9478-4EF8-A008-0DC72EAD4649}" type="slidenum">
              <a:rPr lang="en-US" altLang="zh-TW"/>
              <a:pPr>
                <a:defRPr/>
              </a:pPr>
              <a:t>‹#›</a:t>
            </a:fld>
            <a:endParaRPr lang="en-US" altLang="zh-TW"/>
          </a:p>
        </p:txBody>
      </p:sp>
    </p:spTree>
    <p:extLst>
      <p:ext uri="{BB962C8B-B14F-4D97-AF65-F5344CB8AC3E}">
        <p14:creationId xmlns:p14="http://schemas.microsoft.com/office/powerpoint/2010/main" val="212581380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/90</a:t>
            </a:r>
          </a:p>
        </p:txBody>
      </p:sp>
      <p:sp>
        <p:nvSpPr>
          <p:cNvPr id="7" name="Rectangle 6"/>
          <p:cNvSpPr>
            <a:spLocks noGrp="1" noChangeArrowheads="1"/>
          </p:cNvSpPr>
          <p:nvPr>
            <p:ph type="sldNum" sz="quarter" idx="12"/>
          </p:nvPr>
        </p:nvSpPr>
        <p:spPr>
          <a:ln/>
        </p:spPr>
        <p:txBody>
          <a:bodyPr/>
          <a:lstStyle>
            <a:lvl1pPr>
              <a:defRPr/>
            </a:lvl1pPr>
          </a:lstStyle>
          <a:p>
            <a:pPr>
              <a:defRPr/>
            </a:pPr>
            <a:fld id="{7D319626-7FCA-4259-9FC2-BD3FE3483E7D}" type="slidenum">
              <a:rPr lang="en-US" altLang="zh-TW"/>
              <a:pPr>
                <a:defRPr/>
              </a:pPr>
              <a:t>‹#›</a:t>
            </a:fld>
            <a:endParaRPr lang="en-US" altLang="zh-TW"/>
          </a:p>
        </p:txBody>
      </p:sp>
    </p:spTree>
    <p:extLst>
      <p:ext uri="{BB962C8B-B14F-4D97-AF65-F5344CB8AC3E}">
        <p14:creationId xmlns:p14="http://schemas.microsoft.com/office/powerpoint/2010/main" val="423963412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24417" y="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7" name="Rectangle 3"/>
          <p:cNvSpPr>
            <a:spLocks noGrp="1" noChangeArrowheads="1"/>
          </p:cNvSpPr>
          <p:nvPr>
            <p:ph type="body" idx="1"/>
          </p:nvPr>
        </p:nvSpPr>
        <p:spPr bwMode="auto">
          <a:xfrm>
            <a:off x="867835" y="1484313"/>
            <a:ext cx="10547351" cy="4525962"/>
          </a:xfrm>
          <a:prstGeom prst="rect">
            <a:avLst/>
          </a:prstGeom>
          <a:solidFill>
            <a:srgbClr val="D7D7F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124932" name="Rectangle 4"/>
          <p:cNvSpPr>
            <a:spLocks noGrp="1" noChangeArrowheads="1"/>
          </p:cNvSpPr>
          <p:nvPr>
            <p:ph type="dt" sz="half" idx="2"/>
          </p:nvPr>
        </p:nvSpPr>
        <p:spPr bwMode="auto">
          <a:xfrm>
            <a:off x="1011767" y="6508750"/>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FFFF00"/>
                </a:solidFill>
                <a:latin typeface="+mn-lt"/>
              </a:defRPr>
            </a:lvl1pPr>
          </a:lstStyle>
          <a:p>
            <a:pPr>
              <a:defRPr/>
            </a:pPr>
            <a:endParaRPr lang="en-US" altLang="zh-TW" dirty="0"/>
          </a:p>
        </p:txBody>
      </p:sp>
      <p:sp>
        <p:nvSpPr>
          <p:cNvPr id="124933" name="Rectangle 5"/>
          <p:cNvSpPr>
            <a:spLocks noGrp="1" noChangeArrowheads="1"/>
          </p:cNvSpPr>
          <p:nvPr>
            <p:ph type="ftr" sz="quarter" idx="3"/>
          </p:nvPr>
        </p:nvSpPr>
        <p:spPr bwMode="auto">
          <a:xfrm>
            <a:off x="8592417" y="65246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pPr>
              <a:defRPr/>
            </a:pPr>
            <a:r>
              <a:rPr lang="en-US" altLang="zh-TW"/>
              <a:t>/90</a:t>
            </a:r>
          </a:p>
        </p:txBody>
      </p:sp>
      <p:sp>
        <p:nvSpPr>
          <p:cNvPr id="124934" name="Rectangle 6"/>
          <p:cNvSpPr>
            <a:spLocks noGrp="1" noChangeArrowheads="1"/>
          </p:cNvSpPr>
          <p:nvPr>
            <p:ph type="sldNum" sz="quarter" idx="4"/>
          </p:nvPr>
        </p:nvSpPr>
        <p:spPr bwMode="auto">
          <a:xfrm>
            <a:off x="7608168" y="65246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pPr>
              <a:defRPr/>
            </a:pPr>
            <a:fld id="{B7051B7D-0CED-42D3-83A2-FB443CE9D47D}" type="slidenum">
              <a:rPr lang="en-US" altLang="zh-TW" smtClean="0"/>
              <a:pPr>
                <a:defRPr/>
              </a:pPr>
              <a:t>‹#›</a:t>
            </a:fld>
            <a:endParaRPr lang="en-US" altLang="zh-TW" dirty="0"/>
          </a:p>
        </p:txBody>
      </p:sp>
      <p:pic>
        <p:nvPicPr>
          <p:cNvPr id="1031" name="Picture 7" descr="BD21303_"/>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551182" y="6588128"/>
            <a:ext cx="9121829"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4"/>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 y="6381750"/>
            <a:ext cx="104563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 Box 9"/>
          <p:cNvSpPr txBox="1">
            <a:spLocks noChangeArrowheads="1"/>
          </p:cNvSpPr>
          <p:nvPr userDrawn="1"/>
        </p:nvSpPr>
        <p:spPr bwMode="auto">
          <a:xfrm>
            <a:off x="10848528" y="6541135"/>
            <a:ext cx="1871133"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lgn="just" eaLnBrk="1" hangingPunct="1">
              <a:lnSpc>
                <a:spcPct val="40000"/>
              </a:lnSpc>
              <a:spcBef>
                <a:spcPct val="50000"/>
              </a:spcBef>
              <a:defRPr/>
            </a:pPr>
            <a:r>
              <a:rPr lang="en-US" altLang="zh-TW" sz="1600" b="1" dirty="0">
                <a:solidFill>
                  <a:srgbClr val="0000FF"/>
                </a:solidFill>
                <a:latin typeface="Arial" pitchFamily="34" charset="0"/>
                <a:ea typeface="全真中隸書" pitchFamily="49" charset="-120"/>
              </a:rPr>
              <a:t>  </a:t>
            </a:r>
            <a:r>
              <a:rPr lang="zh-TW" altLang="en-US" sz="1600" b="1" dirty="0">
                <a:solidFill>
                  <a:srgbClr val="0000FF"/>
                </a:solidFill>
                <a:latin typeface="Arial" pitchFamily="34" charset="0"/>
                <a:ea typeface="全真中隸書" pitchFamily="49" charset="-120"/>
              </a:rPr>
              <a:t>資工系網媒所</a:t>
            </a:r>
          </a:p>
          <a:p>
            <a:pPr algn="just" eaLnBrk="1" hangingPunct="1">
              <a:lnSpc>
                <a:spcPct val="40000"/>
              </a:lnSpc>
              <a:spcBef>
                <a:spcPct val="50000"/>
              </a:spcBef>
              <a:defRPr/>
            </a:pPr>
            <a:r>
              <a:rPr lang="zh-TW" altLang="en-US" sz="1600" b="1" dirty="0">
                <a:solidFill>
                  <a:srgbClr val="FE0E02"/>
                </a:solidFill>
                <a:latin typeface="Arial" pitchFamily="34" charset="0"/>
                <a:ea typeface="全真中隸書" pitchFamily="49" charset="-120"/>
              </a:rPr>
              <a:t>  </a:t>
            </a:r>
            <a:r>
              <a:rPr lang="en-US" altLang="zh-TW" sz="1600" b="1" dirty="0">
                <a:solidFill>
                  <a:srgbClr val="FE0E02"/>
                </a:solidFill>
                <a:latin typeface="Arial" pitchFamily="34" charset="0"/>
                <a:ea typeface="全真中隸書" pitchFamily="49" charset="-120"/>
              </a:rPr>
              <a:t>NEWS</a:t>
            </a:r>
            <a:r>
              <a:rPr lang="zh-TW" altLang="en-US" sz="1600" b="1" dirty="0">
                <a:solidFill>
                  <a:srgbClr val="FE0E02"/>
                </a:solidFill>
                <a:latin typeface="Arial" pitchFamily="34" charset="0"/>
                <a:ea typeface="全真中隸書" pitchFamily="49" charset="-120"/>
              </a:rPr>
              <a:t>實驗室</a:t>
            </a:r>
          </a:p>
        </p:txBody>
      </p:sp>
    </p:spTree>
  </p:cSld>
  <p:clrMap bg1="lt1" tx1="dk1" bg2="lt2" tx2="dk2" accent1="accent1" accent2="accent2" accent3="accent3" accent4="accent4" accent5="accent5" accent6="accent6" hlink="hlink" folHlink="folHlink"/>
  <p:sldLayoutIdLst>
    <p:sldLayoutId id="2147483721"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2" r:id="rId12"/>
  </p:sldLayoutIdLst>
  <p:transition spd="slow">
    <p:wipe/>
  </p:transition>
  <p:hf hdr="0" dt="0"/>
  <p:txStyles>
    <p:titleStyle>
      <a:lvl1pPr algn="ctr" rtl="0" eaLnBrk="0" fontAlgn="base" hangingPunct="0">
        <a:spcBef>
          <a:spcPct val="0"/>
        </a:spcBef>
        <a:spcAft>
          <a:spcPct val="0"/>
        </a:spcAft>
        <a:defRPr kumimoji="1" sz="4400" b="1">
          <a:solidFill>
            <a:srgbClr val="0000FF"/>
          </a:solidFill>
          <a:latin typeface="+mj-lt"/>
          <a:ea typeface="+mj-ea"/>
          <a:cs typeface="+mj-cs"/>
        </a:defRPr>
      </a:lvl1pPr>
      <a:lvl2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2pPr>
      <a:lvl3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3pPr>
      <a:lvl4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4pPr>
      <a:lvl5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5pPr>
      <a:lvl6pPr marL="457200" algn="ctr" rtl="0" fontAlgn="base">
        <a:spcBef>
          <a:spcPct val="0"/>
        </a:spcBef>
        <a:spcAft>
          <a:spcPct val="0"/>
        </a:spcAft>
        <a:defRPr kumimoji="1" sz="4400" b="1">
          <a:solidFill>
            <a:srgbClr val="0000FF"/>
          </a:solidFill>
          <a:latin typeface="Times New Roman" pitchFamily="18" charset="0"/>
          <a:ea typeface="新細明體" pitchFamily="18" charset="-120"/>
        </a:defRPr>
      </a:lvl6pPr>
      <a:lvl7pPr marL="914400" algn="ctr" rtl="0" fontAlgn="base">
        <a:spcBef>
          <a:spcPct val="0"/>
        </a:spcBef>
        <a:spcAft>
          <a:spcPct val="0"/>
        </a:spcAft>
        <a:defRPr kumimoji="1" sz="4400" b="1">
          <a:solidFill>
            <a:srgbClr val="0000FF"/>
          </a:solidFill>
          <a:latin typeface="Times New Roman" pitchFamily="18" charset="0"/>
          <a:ea typeface="新細明體" pitchFamily="18" charset="-120"/>
        </a:defRPr>
      </a:lvl7pPr>
      <a:lvl8pPr marL="1371600" algn="ctr" rtl="0" fontAlgn="base">
        <a:spcBef>
          <a:spcPct val="0"/>
        </a:spcBef>
        <a:spcAft>
          <a:spcPct val="0"/>
        </a:spcAft>
        <a:defRPr kumimoji="1" sz="4400" b="1">
          <a:solidFill>
            <a:srgbClr val="0000FF"/>
          </a:solidFill>
          <a:latin typeface="Times New Roman" pitchFamily="18" charset="0"/>
          <a:ea typeface="新細明體" pitchFamily="18" charset="-120"/>
        </a:defRPr>
      </a:lvl8pPr>
      <a:lvl9pPr marL="1828800" algn="ctr" rtl="0" fontAlgn="base">
        <a:spcBef>
          <a:spcPct val="0"/>
        </a:spcBef>
        <a:spcAft>
          <a:spcPct val="0"/>
        </a:spcAft>
        <a:defRPr kumimoji="1" sz="4400" b="1">
          <a:solidFill>
            <a:srgbClr val="0000FF"/>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SzPct val="80000"/>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SzPct val="70000"/>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SzPct val="70000"/>
        <a:buBlip>
          <a:blip r:embed="rId20"/>
        </a:buBlip>
        <a:defRPr kumimoji="1" sz="18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ü"/>
        <a:defRPr kumimoji="1" sz="1800">
          <a:solidFill>
            <a:schemeClr val="tx1"/>
          </a:solidFill>
          <a:latin typeface="+mn-lt"/>
          <a:ea typeface="+mn-ea"/>
        </a:defRPr>
      </a:lvl5pPr>
      <a:lvl6pPr marL="2514600" indent="-228600" algn="l" rtl="0" fontAlgn="base">
        <a:spcBef>
          <a:spcPct val="20000"/>
        </a:spcBef>
        <a:spcAft>
          <a:spcPct val="0"/>
        </a:spcAft>
        <a:buFont typeface="Wingdings" pitchFamily="2" charset="2"/>
        <a:buChar char="ü"/>
        <a:defRPr kumimoji="1" sz="2000">
          <a:solidFill>
            <a:schemeClr val="tx1"/>
          </a:solidFill>
          <a:latin typeface="+mn-lt"/>
          <a:ea typeface="+mn-ea"/>
        </a:defRPr>
      </a:lvl6pPr>
      <a:lvl7pPr marL="2971800" indent="-228600" algn="l" rtl="0" fontAlgn="base">
        <a:spcBef>
          <a:spcPct val="20000"/>
        </a:spcBef>
        <a:spcAft>
          <a:spcPct val="0"/>
        </a:spcAft>
        <a:buFont typeface="Wingdings" pitchFamily="2" charset="2"/>
        <a:buChar char="ü"/>
        <a:defRPr kumimoji="1" sz="2000">
          <a:solidFill>
            <a:schemeClr val="tx1"/>
          </a:solidFill>
          <a:latin typeface="+mn-lt"/>
          <a:ea typeface="+mn-ea"/>
        </a:defRPr>
      </a:lvl7pPr>
      <a:lvl8pPr marL="3429000" indent="-228600" algn="l" rtl="0" fontAlgn="base">
        <a:spcBef>
          <a:spcPct val="20000"/>
        </a:spcBef>
        <a:spcAft>
          <a:spcPct val="0"/>
        </a:spcAft>
        <a:buFont typeface="Wingdings" pitchFamily="2" charset="2"/>
        <a:buChar char="ü"/>
        <a:defRPr kumimoji="1" sz="2000">
          <a:solidFill>
            <a:schemeClr val="tx1"/>
          </a:solidFill>
          <a:latin typeface="+mn-lt"/>
          <a:ea typeface="+mn-ea"/>
        </a:defRPr>
      </a:lvl8pPr>
      <a:lvl9pPr marL="3886200" indent="-228600" algn="l" rtl="0" fontAlgn="base">
        <a:spcBef>
          <a:spcPct val="20000"/>
        </a:spcBef>
        <a:spcAft>
          <a:spcPct val="0"/>
        </a:spcAft>
        <a:buFont typeface="Wingdings" pitchFamily="2" charset="2"/>
        <a:buChar char="ü"/>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notesSlide" Target="../notesSlides/notesSlide69.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59.wmf"/><Relationship Id="rId4" Type="http://schemas.openxmlformats.org/officeDocument/2006/relationships/image" Target="../media/image4.png"/><Relationship Id="rId9"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5.png"/><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altLang="en-US" dirty="0"/>
              <a:t>Chapter 5:  CPU Scheduling</a:t>
            </a:r>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407368" y="188640"/>
            <a:ext cx="11449272" cy="576262"/>
          </a:xfrm>
        </p:spPr>
        <p:txBody>
          <a:bodyPr/>
          <a:lstStyle/>
          <a:p>
            <a:pPr eaLnBrk="1" hangingPunct="1"/>
            <a:r>
              <a:rPr lang="en-US" altLang="en-US"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1127448" y="1193435"/>
            <a:ext cx="10009112"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
        <p:nvSpPr>
          <p:cNvPr id="2" name="頁尾版面配置區 1">
            <a:extLst>
              <a:ext uri="{FF2B5EF4-FFF2-40B4-BE49-F238E27FC236}">
                <a16:creationId xmlns:a16="http://schemas.microsoft.com/office/drawing/2014/main" id="{00EC9D14-882D-4C8F-A667-02C3AF957E28}"/>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58290D30-5A3B-416D-A9F9-9D10B829B0D9}"/>
              </a:ext>
            </a:extLst>
          </p:cNvPr>
          <p:cNvSpPr>
            <a:spLocks noGrp="1"/>
          </p:cNvSpPr>
          <p:nvPr>
            <p:ph type="sldNum" sz="quarter" idx="12"/>
          </p:nvPr>
        </p:nvSpPr>
        <p:spPr/>
        <p:txBody>
          <a:bodyPr/>
          <a:lstStyle/>
          <a:p>
            <a:pPr>
              <a:defRPr/>
            </a:pPr>
            <a:fld id="{8829B0A6-A5B9-4F19-A482-C4080EE7DAE7}" type="slidenum">
              <a:rPr lang="en-US" altLang="zh-TW" smtClean="0"/>
              <a:pPr>
                <a:defRPr/>
              </a:pPr>
              <a:t>9</a:t>
            </a:fld>
            <a:endParaRPr lang="en-US" altLang="zh-TW" dirty="0"/>
          </a:p>
        </p:txBody>
      </p:sp>
    </p:spTree>
    <p:extLst>
      <p:ext uri="{BB962C8B-B14F-4D97-AF65-F5344CB8AC3E}">
        <p14:creationId xmlns:p14="http://schemas.microsoft.com/office/powerpoint/2010/main" val="304645671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1981200" y="217330"/>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911424" y="1347977"/>
            <a:ext cx="6336704"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2" name="圖片 1"/>
          <p:cNvPicPr>
            <a:picLocks noChangeAspect="1"/>
          </p:cNvPicPr>
          <p:nvPr/>
        </p:nvPicPr>
        <p:blipFill>
          <a:blip r:embed="rId3"/>
          <a:stretch>
            <a:fillRect/>
          </a:stretch>
        </p:blipFill>
        <p:spPr>
          <a:xfrm>
            <a:off x="7752184" y="1700808"/>
            <a:ext cx="3381375" cy="3810000"/>
          </a:xfrm>
          <a:prstGeom prst="rect">
            <a:avLst/>
          </a:prstGeom>
        </p:spPr>
      </p:pic>
      <p:sp>
        <p:nvSpPr>
          <p:cNvPr id="3" name="頁尾版面配置區 2">
            <a:extLst>
              <a:ext uri="{FF2B5EF4-FFF2-40B4-BE49-F238E27FC236}">
                <a16:creationId xmlns:a16="http://schemas.microsoft.com/office/drawing/2014/main" id="{9B3E711E-7E19-4E40-B668-8F54785D16A3}"/>
              </a:ext>
            </a:extLst>
          </p:cNvPr>
          <p:cNvSpPr>
            <a:spLocks noGrp="1"/>
          </p:cNvSpPr>
          <p:nvPr>
            <p:ph type="ftr" sz="quarter" idx="11"/>
          </p:nvPr>
        </p:nvSpPr>
        <p:spPr/>
        <p:txBody>
          <a:bodyPr/>
          <a:lstStyle/>
          <a:p>
            <a:pPr>
              <a:defRPr/>
            </a:pPr>
            <a:r>
              <a:rPr lang="en-US" altLang="zh-TW"/>
              <a:t>/90</a:t>
            </a:r>
            <a:endParaRPr lang="en-US" altLang="zh-TW" dirty="0"/>
          </a:p>
        </p:txBody>
      </p:sp>
      <p:sp>
        <p:nvSpPr>
          <p:cNvPr id="4" name="投影片編號版面配置區 3">
            <a:extLst>
              <a:ext uri="{FF2B5EF4-FFF2-40B4-BE49-F238E27FC236}">
                <a16:creationId xmlns:a16="http://schemas.microsoft.com/office/drawing/2014/main" id="{D56E1ABB-AF25-4904-9AC3-894D52928F1C}"/>
              </a:ext>
            </a:extLst>
          </p:cNvPr>
          <p:cNvSpPr>
            <a:spLocks noGrp="1"/>
          </p:cNvSpPr>
          <p:nvPr>
            <p:ph type="sldNum" sz="quarter" idx="12"/>
          </p:nvPr>
        </p:nvSpPr>
        <p:spPr/>
        <p:txBody>
          <a:bodyPr/>
          <a:lstStyle/>
          <a:p>
            <a:pPr>
              <a:defRPr/>
            </a:pPr>
            <a:fld id="{8829B0A6-A5B9-4F19-A482-C4080EE7DAE7}" type="slidenum">
              <a:rPr lang="en-US" altLang="zh-TW" smtClean="0"/>
              <a:pPr>
                <a:defRPr/>
              </a:pPr>
              <a:t>10</a:t>
            </a:fld>
            <a:endParaRPr lang="en-US" altLang="zh-TW"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2514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623392" y="1268760"/>
            <a:ext cx="11089232"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
        <p:nvSpPr>
          <p:cNvPr id="2" name="頁尾版面配置區 1">
            <a:extLst>
              <a:ext uri="{FF2B5EF4-FFF2-40B4-BE49-F238E27FC236}">
                <a16:creationId xmlns:a16="http://schemas.microsoft.com/office/drawing/2014/main" id="{74BB4F09-B2CF-4AFC-851D-395DC68E4FED}"/>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0B54D7D3-D46B-4592-8110-93EABC7BC47C}"/>
              </a:ext>
            </a:extLst>
          </p:cNvPr>
          <p:cNvSpPr>
            <a:spLocks noGrp="1"/>
          </p:cNvSpPr>
          <p:nvPr>
            <p:ph type="sldNum" sz="quarter" idx="12"/>
          </p:nvPr>
        </p:nvSpPr>
        <p:spPr/>
        <p:txBody>
          <a:bodyPr/>
          <a:lstStyle/>
          <a:p>
            <a:pPr>
              <a:defRPr/>
            </a:pPr>
            <a:fld id="{8829B0A6-A5B9-4F19-A482-C4080EE7DAE7}" type="slidenum">
              <a:rPr lang="en-US" altLang="zh-TW" smtClean="0"/>
              <a:pPr>
                <a:defRPr/>
              </a:pPr>
              <a:t>11</a:t>
            </a:fld>
            <a:endParaRPr lang="en-US" altLang="zh-TW"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551384" y="143942"/>
            <a:ext cx="11233247" cy="576262"/>
          </a:xfrm>
        </p:spPr>
        <p:txBody>
          <a:bodyPr/>
          <a:lstStyle/>
          <a:p>
            <a:pPr eaLnBrk="1" hangingPunct="1"/>
            <a:r>
              <a:rPr lang="en-US" altLang="en-US"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3575720" y="1700808"/>
            <a:ext cx="4752528" cy="324036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
        <p:nvSpPr>
          <p:cNvPr id="2" name="頁尾版面配置區 1">
            <a:extLst>
              <a:ext uri="{FF2B5EF4-FFF2-40B4-BE49-F238E27FC236}">
                <a16:creationId xmlns:a16="http://schemas.microsoft.com/office/drawing/2014/main" id="{BD805D6E-E049-4019-9896-ED79FD490E36}"/>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9BAE8932-FEFC-4469-A10F-75A418121DA4}"/>
              </a:ext>
            </a:extLst>
          </p:cNvPr>
          <p:cNvSpPr>
            <a:spLocks noGrp="1"/>
          </p:cNvSpPr>
          <p:nvPr>
            <p:ph type="sldNum" sz="quarter" idx="12"/>
          </p:nvPr>
        </p:nvSpPr>
        <p:spPr/>
        <p:txBody>
          <a:bodyPr/>
          <a:lstStyle/>
          <a:p>
            <a:pPr>
              <a:defRPr/>
            </a:pPr>
            <a:fld id="{8829B0A6-A5B9-4F19-A482-C4080EE7DAE7}" type="slidenum">
              <a:rPr lang="en-US" altLang="zh-TW" smtClean="0"/>
              <a:pPr>
                <a:defRPr/>
              </a:pPr>
              <a:t>12</a:t>
            </a:fld>
            <a:endParaRPr lang="en-US" altLang="zh-TW" dirty="0"/>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1344" y="0"/>
            <a:ext cx="11737304" cy="812800"/>
          </a:xfrm>
        </p:spPr>
        <p:txBody>
          <a:bodyPr/>
          <a:lstStyle/>
          <a:p>
            <a:pPr eaLnBrk="1" hangingPunct="1"/>
            <a:r>
              <a:rPr lang="en-US" altLang="zh-TW" dirty="0"/>
              <a:t>First-Come, First-Served (FCFS) Scheduling</a:t>
            </a:r>
          </a:p>
        </p:txBody>
      </p:sp>
      <p:sp>
        <p:nvSpPr>
          <p:cNvPr id="34819" name="Rectangle 3"/>
          <p:cNvSpPr>
            <a:spLocks noGrp="1" noChangeArrowheads="1"/>
          </p:cNvSpPr>
          <p:nvPr>
            <p:ph type="body" idx="1"/>
          </p:nvPr>
        </p:nvSpPr>
        <p:spPr>
          <a:xfrm>
            <a:off x="1808164" y="1377951"/>
            <a:ext cx="8535987" cy="4919663"/>
          </a:xfrm>
        </p:spPr>
        <p:txBody>
          <a:bodyPr/>
          <a:lstStyle/>
          <a:p>
            <a:pPr eaLnBrk="1" hangingPunct="1">
              <a:lnSpc>
                <a:spcPct val="90000"/>
              </a:lnSpc>
              <a:buNone/>
              <a:tabLst>
                <a:tab pos="3032125" algn="ctr"/>
                <a:tab pos="4635500" algn="ctr"/>
              </a:tabLst>
              <a:defRPr/>
            </a:pPr>
            <a:r>
              <a:rPr lang="en-US" altLang="zh-TW" sz="1200" dirty="0"/>
              <a:t>		</a:t>
            </a:r>
            <a:r>
              <a:rPr lang="en-US" altLang="zh-TW" sz="2400" u="sng" dirty="0"/>
              <a:t>Process</a:t>
            </a:r>
            <a:r>
              <a:rPr lang="en-US" altLang="zh-TW" sz="2400" dirty="0"/>
              <a:t>	</a:t>
            </a:r>
            <a:r>
              <a:rPr lang="en-US" altLang="zh-TW" sz="2400" u="sng" dirty="0"/>
              <a:t>Burst Time	</a:t>
            </a:r>
          </a:p>
          <a:p>
            <a:pPr eaLnBrk="1" hangingPunct="1">
              <a:lnSpc>
                <a:spcPct val="90000"/>
              </a:lnSpc>
              <a:buNone/>
              <a:tabLst>
                <a:tab pos="3032125" algn="ctr"/>
                <a:tab pos="4635500" algn="ctr"/>
              </a:tabLst>
              <a:defRPr/>
            </a:pPr>
            <a:r>
              <a:rPr lang="en-US" altLang="zh-TW" sz="2400" dirty="0"/>
              <a:t>		 </a:t>
            </a:r>
            <a:r>
              <a:rPr lang="en-US" altLang="zh-TW" sz="2400" i="1" dirty="0"/>
              <a:t>P</a:t>
            </a:r>
            <a:r>
              <a:rPr lang="en-US" altLang="zh-TW" sz="2400" i="1" baseline="-25000" dirty="0"/>
              <a:t>1</a:t>
            </a:r>
            <a:r>
              <a:rPr lang="en-US" altLang="zh-TW" sz="2400" dirty="0"/>
              <a:t>	24</a:t>
            </a:r>
          </a:p>
          <a:p>
            <a:pPr eaLnBrk="1" hangingPunct="1">
              <a:lnSpc>
                <a:spcPct val="90000"/>
              </a:lnSpc>
              <a:buNone/>
              <a:tabLst>
                <a:tab pos="3032125" algn="ctr"/>
                <a:tab pos="4635500" algn="ctr"/>
              </a:tabLst>
              <a:defRPr/>
            </a:pPr>
            <a:r>
              <a:rPr lang="en-US" altLang="zh-TW" sz="2400" dirty="0"/>
              <a:t>		 </a:t>
            </a:r>
            <a:r>
              <a:rPr lang="en-US" altLang="zh-TW" sz="2400" i="1" dirty="0"/>
              <a:t>P</a:t>
            </a:r>
            <a:r>
              <a:rPr lang="en-US" altLang="zh-TW" sz="2400" i="1" baseline="-25000" dirty="0"/>
              <a:t>2</a:t>
            </a:r>
            <a:r>
              <a:rPr lang="en-US" altLang="zh-TW" sz="2400" dirty="0"/>
              <a:t> 	3</a:t>
            </a:r>
          </a:p>
          <a:p>
            <a:pPr eaLnBrk="1" hangingPunct="1">
              <a:lnSpc>
                <a:spcPct val="90000"/>
              </a:lnSpc>
              <a:buNone/>
              <a:tabLst>
                <a:tab pos="3032125" algn="ctr"/>
                <a:tab pos="4635500" algn="ctr"/>
              </a:tabLst>
              <a:defRPr/>
            </a:pPr>
            <a:r>
              <a:rPr lang="en-US" altLang="zh-TW" sz="2400" dirty="0"/>
              <a:t>		 </a:t>
            </a:r>
            <a:r>
              <a:rPr lang="en-US" altLang="zh-TW" sz="2400" i="1" dirty="0"/>
              <a:t>P</a:t>
            </a:r>
            <a:r>
              <a:rPr lang="en-US" altLang="zh-TW" sz="2400" i="1" baseline="-25000" dirty="0"/>
              <a:t>3	 </a:t>
            </a:r>
            <a:r>
              <a:rPr lang="en-US" altLang="zh-TW" sz="2400" dirty="0"/>
              <a:t>3</a:t>
            </a:r>
            <a:r>
              <a:rPr lang="en-US" altLang="zh-TW" sz="2400" i="1" baseline="-25000" dirty="0"/>
              <a:t> </a:t>
            </a:r>
          </a:p>
          <a:p>
            <a:pPr eaLnBrk="1" hangingPunct="1">
              <a:lnSpc>
                <a:spcPct val="90000"/>
              </a:lnSpc>
              <a:tabLst>
                <a:tab pos="3032125" algn="ctr"/>
                <a:tab pos="4635500" algn="ctr"/>
              </a:tabLst>
              <a:defRPr/>
            </a:pPr>
            <a:r>
              <a:rPr lang="en-US" altLang="zh-TW" sz="2400" dirty="0"/>
              <a:t>Suppose that the processes arrive in the order: </a:t>
            </a:r>
            <a:r>
              <a:rPr lang="en-US" altLang="zh-TW" sz="2400" i="1" dirty="0"/>
              <a:t>P</a:t>
            </a:r>
            <a:r>
              <a:rPr lang="en-US" altLang="zh-TW" sz="2400" i="1" baseline="-25000" dirty="0"/>
              <a:t>1</a:t>
            </a:r>
            <a:r>
              <a:rPr lang="en-US" altLang="zh-TW" sz="2400" dirty="0"/>
              <a:t> , </a:t>
            </a:r>
            <a:r>
              <a:rPr lang="en-US" altLang="zh-TW" sz="2400" i="1" dirty="0"/>
              <a:t>P</a:t>
            </a:r>
            <a:r>
              <a:rPr lang="en-US" altLang="zh-TW" sz="2400" i="1" baseline="-25000" dirty="0"/>
              <a:t>2</a:t>
            </a:r>
            <a:r>
              <a:rPr lang="en-US" altLang="zh-TW" sz="2400" dirty="0"/>
              <a:t> , </a:t>
            </a:r>
            <a:r>
              <a:rPr lang="en-US" altLang="zh-TW" sz="2400" i="1" dirty="0"/>
              <a:t>P</a:t>
            </a:r>
            <a:r>
              <a:rPr lang="en-US" altLang="zh-TW" sz="2400" i="1" baseline="-25000" dirty="0"/>
              <a:t>3  </a:t>
            </a:r>
            <a:br>
              <a:rPr lang="en-US" altLang="zh-TW" sz="2400" i="1" baseline="-25000" dirty="0"/>
            </a:br>
            <a:r>
              <a:rPr lang="en-US" altLang="zh-TW" sz="2400" dirty="0"/>
              <a:t>The Gantt Chart for the schedule is:</a:t>
            </a:r>
            <a:br>
              <a:rPr lang="en-US" altLang="zh-TW" sz="2400" dirty="0"/>
            </a:br>
            <a:br>
              <a:rPr lang="en-US" altLang="zh-TW" sz="1200" dirty="0"/>
            </a:br>
            <a:endParaRPr lang="en-US" altLang="zh-TW" sz="1200" dirty="0"/>
          </a:p>
          <a:p>
            <a:pPr marL="0" indent="0" eaLnBrk="1" hangingPunct="1">
              <a:lnSpc>
                <a:spcPct val="90000"/>
              </a:lnSpc>
              <a:buNone/>
              <a:tabLst>
                <a:tab pos="3032125" algn="ctr"/>
                <a:tab pos="4635500" algn="ctr"/>
              </a:tabLst>
              <a:defRPr/>
            </a:pPr>
            <a:br>
              <a:rPr lang="en-US" altLang="zh-TW" sz="1200" dirty="0"/>
            </a:br>
            <a:br>
              <a:rPr lang="en-US" altLang="zh-TW" sz="1200" dirty="0"/>
            </a:br>
            <a:br>
              <a:rPr lang="en-US" altLang="zh-TW" sz="1200" dirty="0"/>
            </a:br>
            <a:endParaRPr lang="en-US" altLang="zh-TW" sz="1200" dirty="0"/>
          </a:p>
          <a:p>
            <a:pPr marL="0" indent="0" eaLnBrk="1" hangingPunct="1">
              <a:lnSpc>
                <a:spcPct val="90000"/>
              </a:lnSpc>
              <a:buNone/>
              <a:tabLst>
                <a:tab pos="3032125" algn="ctr"/>
                <a:tab pos="4635500" algn="ctr"/>
              </a:tabLst>
              <a:defRPr/>
            </a:pPr>
            <a:endParaRPr lang="en-US" altLang="zh-TW" sz="1200" dirty="0"/>
          </a:p>
          <a:p>
            <a:pPr eaLnBrk="1" hangingPunct="1">
              <a:lnSpc>
                <a:spcPct val="90000"/>
              </a:lnSpc>
              <a:buNone/>
              <a:tabLst>
                <a:tab pos="3032125" algn="ctr"/>
                <a:tab pos="4635500" algn="ctr"/>
              </a:tabLst>
              <a:defRPr/>
            </a:pPr>
            <a:endParaRPr lang="en-US" altLang="zh-TW" sz="1200" dirty="0"/>
          </a:p>
          <a:p>
            <a:pPr eaLnBrk="1" hangingPunct="1">
              <a:lnSpc>
                <a:spcPct val="90000"/>
              </a:lnSpc>
              <a:tabLst>
                <a:tab pos="3032125" algn="ctr"/>
                <a:tab pos="4635500" algn="ctr"/>
              </a:tabLst>
              <a:defRPr/>
            </a:pPr>
            <a:r>
              <a:rPr lang="en-US" altLang="zh-TW" sz="2400" dirty="0"/>
              <a:t>Waiting time for </a:t>
            </a:r>
            <a:r>
              <a:rPr lang="en-US" altLang="zh-TW" sz="2400" i="1" dirty="0"/>
              <a:t>P</a:t>
            </a:r>
            <a:r>
              <a:rPr lang="en-US" altLang="zh-TW" sz="2400" i="1" baseline="-25000" dirty="0"/>
              <a:t>1</a:t>
            </a:r>
            <a:r>
              <a:rPr lang="en-US" altLang="zh-TW" sz="2400" dirty="0"/>
              <a:t>  = 0; </a:t>
            </a:r>
            <a:r>
              <a:rPr lang="en-US" altLang="zh-TW" sz="2400" i="1" dirty="0"/>
              <a:t>P</a:t>
            </a:r>
            <a:r>
              <a:rPr lang="en-US" altLang="zh-TW" sz="2400" i="1" baseline="-25000" dirty="0"/>
              <a:t>2</a:t>
            </a:r>
            <a:r>
              <a:rPr lang="en-US" altLang="zh-TW" sz="2400" dirty="0"/>
              <a:t>  = 24; </a:t>
            </a:r>
            <a:r>
              <a:rPr lang="en-US" altLang="zh-TW" sz="2400" i="1" dirty="0"/>
              <a:t>P</a:t>
            </a:r>
            <a:r>
              <a:rPr lang="en-US" altLang="zh-TW" sz="2400" i="1" baseline="-25000" dirty="0"/>
              <a:t>3 </a:t>
            </a:r>
            <a:r>
              <a:rPr lang="en-US" altLang="zh-TW" sz="2400" dirty="0"/>
              <a:t>= 27</a:t>
            </a:r>
          </a:p>
          <a:p>
            <a:pPr eaLnBrk="1" hangingPunct="1">
              <a:lnSpc>
                <a:spcPct val="90000"/>
              </a:lnSpc>
              <a:tabLst>
                <a:tab pos="3032125" algn="ctr"/>
                <a:tab pos="4635500" algn="ctr"/>
              </a:tabLst>
              <a:defRPr/>
            </a:pPr>
            <a:r>
              <a:rPr lang="en-US" altLang="zh-TW" sz="2400" dirty="0"/>
              <a:t>Average waiting time:  (0 + 24 + 27)/3 = 17</a:t>
            </a:r>
          </a:p>
        </p:txBody>
      </p:sp>
      <p:sp>
        <p:nvSpPr>
          <p:cNvPr id="2" name="頁尾版面配置區 1"/>
          <p:cNvSpPr>
            <a:spLocks noGrp="1"/>
          </p:cNvSpPr>
          <p:nvPr>
            <p:ph type="ftr" sz="quarter" idx="11"/>
          </p:nvPr>
        </p:nvSpPr>
        <p:spPr/>
        <p:txBody>
          <a:bodyPr/>
          <a:lstStyle/>
          <a:p>
            <a:pPr>
              <a:defRPr/>
            </a:pPr>
            <a:r>
              <a:rPr lang="en-US" altLang="zh-TW"/>
              <a:t>/90</a:t>
            </a:r>
          </a:p>
        </p:txBody>
      </p:sp>
      <p:sp>
        <p:nvSpPr>
          <p:cNvPr id="3" name="投影片編號版面配置區 2"/>
          <p:cNvSpPr>
            <a:spLocks noGrp="1"/>
          </p:cNvSpPr>
          <p:nvPr>
            <p:ph type="sldNum" sz="quarter" idx="12"/>
          </p:nvPr>
        </p:nvSpPr>
        <p:spPr/>
        <p:txBody>
          <a:bodyPr/>
          <a:lstStyle/>
          <a:p>
            <a:pPr>
              <a:defRPr/>
            </a:pPr>
            <a:fld id="{8829B0A6-A5B9-4F19-A482-C4080EE7DAE7}" type="slidenum">
              <a:rPr lang="en-US" altLang="zh-TW" smtClean="0"/>
              <a:pPr>
                <a:defRPr/>
              </a:pPr>
              <a:t>13</a:t>
            </a:fld>
            <a:endParaRPr lang="en-US" altLang="zh-TW"/>
          </a:p>
        </p:txBody>
      </p:sp>
      <p:sp>
        <p:nvSpPr>
          <p:cNvPr id="22" name="矩形 1">
            <a:extLst>
              <a:ext uri="{FF2B5EF4-FFF2-40B4-BE49-F238E27FC236}">
                <a16:creationId xmlns:a16="http://schemas.microsoft.com/office/drawing/2014/main" id="{0BD79F59-D2B5-4605-8B1B-9DD5C9FC9501}"/>
              </a:ext>
            </a:extLst>
          </p:cNvPr>
          <p:cNvSpPr>
            <a:spLocks noChangeArrowheads="1"/>
          </p:cNvSpPr>
          <p:nvPr/>
        </p:nvSpPr>
        <p:spPr bwMode="auto">
          <a:xfrm>
            <a:off x="3071664" y="3797350"/>
            <a:ext cx="5832648" cy="1208039"/>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grpSp>
        <p:nvGrpSpPr>
          <p:cNvPr id="12292" name="Group 18"/>
          <p:cNvGrpSpPr>
            <a:grpSpLocks/>
          </p:cNvGrpSpPr>
          <p:nvPr/>
        </p:nvGrpSpPr>
        <p:grpSpPr bwMode="auto">
          <a:xfrm>
            <a:off x="3208338" y="3876676"/>
            <a:ext cx="5556250" cy="1128713"/>
            <a:chOff x="856" y="2688"/>
            <a:chExt cx="3500" cy="711"/>
          </a:xfrm>
        </p:grpSpPr>
        <p:sp>
          <p:nvSpPr>
            <p:cNvPr id="12293" name="Rectangle 4"/>
            <p:cNvSpPr>
              <a:spLocks noChangeArrowheads="1"/>
            </p:cNvSpPr>
            <p:nvPr/>
          </p:nvSpPr>
          <p:spPr bwMode="auto">
            <a:xfrm>
              <a:off x="960" y="2688"/>
              <a:ext cx="3312" cy="384"/>
            </a:xfrm>
            <a:prstGeom prst="rect">
              <a:avLst/>
            </a:prstGeom>
            <a:solidFill>
              <a:schemeClr val="accent3">
                <a:lumMod val="95000"/>
              </a:schemeClr>
            </a:solidFill>
            <a:ln w="9525">
              <a:solidFill>
                <a:schemeClr val="tx1"/>
              </a:solidFill>
              <a:miter lim="800000"/>
              <a:headEnd/>
              <a:tailEnd/>
            </a:ln>
          </p:spPr>
          <p:txBody>
            <a:bodyPr wrap="none" anchor="ctr"/>
            <a:lstStyle/>
            <a:p>
              <a:endParaRPr lang="zh-TW" altLang="zh-TW"/>
            </a:p>
          </p:txBody>
        </p:sp>
        <p:sp>
          <p:nvSpPr>
            <p:cNvPr id="12294" name="Text Box 5"/>
            <p:cNvSpPr txBox="1">
              <a:spLocks noChangeArrowheads="1"/>
            </p:cNvSpPr>
            <p:nvPr/>
          </p:nvSpPr>
          <p:spPr bwMode="auto">
            <a:xfrm>
              <a:off x="1776" y="2736"/>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spcBef>
                  <a:spcPct val="50000"/>
                </a:spcBef>
              </a:pPr>
              <a:r>
                <a:rPr lang="en-US" altLang="zh-TW">
                  <a:latin typeface="Helvetica" charset="0"/>
                  <a:ea typeface="ＭＳ Ｐゴシック" pitchFamily="34" charset="-128"/>
                </a:rPr>
                <a:t>P</a:t>
              </a:r>
              <a:r>
                <a:rPr lang="en-US" altLang="zh-TW" baseline="-25000">
                  <a:latin typeface="Helvetica" charset="0"/>
                  <a:ea typeface="ＭＳ Ｐゴシック" pitchFamily="34" charset="-128"/>
                </a:rPr>
                <a:t>1</a:t>
              </a:r>
              <a:endParaRPr lang="en-US" altLang="zh-TW">
                <a:latin typeface="Helvetica" charset="0"/>
                <a:ea typeface="ＭＳ Ｐゴシック" pitchFamily="34" charset="-128"/>
              </a:endParaRPr>
            </a:p>
          </p:txBody>
        </p:sp>
        <p:sp>
          <p:nvSpPr>
            <p:cNvPr id="12295" name="Text Box 6"/>
            <p:cNvSpPr txBox="1">
              <a:spLocks noChangeArrowheads="1"/>
            </p:cNvSpPr>
            <p:nvPr/>
          </p:nvSpPr>
          <p:spPr bwMode="auto">
            <a:xfrm>
              <a:off x="3264" y="2736"/>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spcBef>
                  <a:spcPct val="50000"/>
                </a:spcBef>
              </a:pPr>
              <a:r>
                <a:rPr lang="en-US" altLang="zh-TW" dirty="0">
                  <a:latin typeface="Helvetica" charset="0"/>
                  <a:ea typeface="ＭＳ Ｐゴシック" pitchFamily="34" charset="-128"/>
                </a:rPr>
                <a:t>P</a:t>
              </a:r>
              <a:r>
                <a:rPr lang="en-US" altLang="zh-TW" baseline="-25000" dirty="0">
                  <a:latin typeface="Helvetica" charset="0"/>
                  <a:ea typeface="ＭＳ Ｐゴシック" pitchFamily="34" charset="-128"/>
                </a:rPr>
                <a:t>2</a:t>
              </a:r>
              <a:endParaRPr lang="en-US" altLang="zh-TW" dirty="0">
                <a:latin typeface="Helvetica" charset="0"/>
                <a:ea typeface="ＭＳ Ｐゴシック" pitchFamily="34" charset="-128"/>
              </a:endParaRPr>
            </a:p>
          </p:txBody>
        </p:sp>
        <p:sp>
          <p:nvSpPr>
            <p:cNvPr id="12296" name="Text Box 7"/>
            <p:cNvSpPr txBox="1">
              <a:spLocks noChangeArrowheads="1"/>
            </p:cNvSpPr>
            <p:nvPr/>
          </p:nvSpPr>
          <p:spPr bwMode="auto">
            <a:xfrm>
              <a:off x="3840" y="2736"/>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spcBef>
                  <a:spcPct val="50000"/>
                </a:spcBef>
              </a:pPr>
              <a:r>
                <a:rPr lang="en-US" altLang="zh-TW">
                  <a:latin typeface="Helvetica" charset="0"/>
                  <a:ea typeface="ＭＳ Ｐゴシック" pitchFamily="34" charset="-128"/>
                </a:rPr>
                <a:t>P</a:t>
              </a:r>
              <a:r>
                <a:rPr lang="en-US" altLang="zh-TW" baseline="-25000">
                  <a:latin typeface="Helvetica" charset="0"/>
                  <a:ea typeface="ＭＳ Ｐゴシック" pitchFamily="34" charset="-128"/>
                </a:rPr>
                <a:t>3</a:t>
              </a:r>
              <a:endParaRPr lang="en-US" altLang="zh-TW">
                <a:latin typeface="Helvetica" charset="0"/>
                <a:ea typeface="ＭＳ Ｐゴシック" pitchFamily="34" charset="-128"/>
              </a:endParaRPr>
            </a:p>
          </p:txBody>
        </p:sp>
        <p:sp>
          <p:nvSpPr>
            <p:cNvPr id="12297" name="Line 8"/>
            <p:cNvSpPr>
              <a:spLocks noChangeShapeType="1"/>
            </p:cNvSpPr>
            <p:nvPr/>
          </p:nvSpPr>
          <p:spPr bwMode="auto">
            <a:xfrm>
              <a:off x="960"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2298" name="Line 9"/>
            <p:cNvSpPr>
              <a:spLocks noChangeShapeType="1"/>
            </p:cNvSpPr>
            <p:nvPr/>
          </p:nvSpPr>
          <p:spPr bwMode="auto">
            <a:xfrm>
              <a:off x="4272"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2299" name="Line 10"/>
            <p:cNvSpPr>
              <a:spLocks noChangeShapeType="1"/>
            </p:cNvSpPr>
            <p:nvPr/>
          </p:nvSpPr>
          <p:spPr bwMode="auto">
            <a:xfrm>
              <a:off x="3072" y="268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2300" name="Line 11"/>
            <p:cNvSpPr>
              <a:spLocks noChangeShapeType="1"/>
            </p:cNvSpPr>
            <p:nvPr/>
          </p:nvSpPr>
          <p:spPr bwMode="auto">
            <a:xfrm>
              <a:off x="3648" y="268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2301" name="Line 12"/>
            <p:cNvSpPr>
              <a:spLocks noChangeShapeType="1"/>
            </p:cNvSpPr>
            <p:nvPr/>
          </p:nvSpPr>
          <p:spPr bwMode="auto">
            <a:xfrm>
              <a:off x="3072"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2302" name="Line 13"/>
            <p:cNvSpPr>
              <a:spLocks noChangeShapeType="1"/>
            </p:cNvSpPr>
            <p:nvPr/>
          </p:nvSpPr>
          <p:spPr bwMode="auto">
            <a:xfrm>
              <a:off x="3648" y="30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2303" name="Text Box 14"/>
            <p:cNvSpPr txBox="1">
              <a:spLocks noChangeArrowheads="1"/>
            </p:cNvSpPr>
            <p:nvPr/>
          </p:nvSpPr>
          <p:spPr bwMode="auto">
            <a:xfrm>
              <a:off x="2928" y="3168"/>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spcBef>
                  <a:spcPct val="50000"/>
                </a:spcBef>
              </a:pPr>
              <a:r>
                <a:rPr lang="en-US" altLang="zh-TW">
                  <a:latin typeface="Helvetica" charset="0"/>
                  <a:ea typeface="ＭＳ Ｐゴシック" pitchFamily="34" charset="-128"/>
                </a:rPr>
                <a:t>24</a:t>
              </a:r>
            </a:p>
          </p:txBody>
        </p:sp>
        <p:sp>
          <p:nvSpPr>
            <p:cNvPr id="12304" name="Text Box 15"/>
            <p:cNvSpPr txBox="1">
              <a:spLocks noChangeArrowheads="1"/>
            </p:cNvSpPr>
            <p:nvPr/>
          </p:nvSpPr>
          <p:spPr bwMode="auto">
            <a:xfrm>
              <a:off x="3504" y="3168"/>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spcBef>
                  <a:spcPct val="50000"/>
                </a:spcBef>
              </a:pPr>
              <a:r>
                <a:rPr lang="en-US" altLang="zh-TW">
                  <a:latin typeface="Helvetica" charset="0"/>
                  <a:ea typeface="ＭＳ Ｐゴシック" pitchFamily="34" charset="-128"/>
                </a:rPr>
                <a:t>27</a:t>
              </a:r>
            </a:p>
          </p:txBody>
        </p:sp>
        <p:sp>
          <p:nvSpPr>
            <p:cNvPr id="12305" name="Text Box 16"/>
            <p:cNvSpPr txBox="1">
              <a:spLocks noChangeArrowheads="1"/>
            </p:cNvSpPr>
            <p:nvPr/>
          </p:nvSpPr>
          <p:spPr bwMode="auto">
            <a:xfrm>
              <a:off x="4080" y="3168"/>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spcBef>
                  <a:spcPct val="50000"/>
                </a:spcBef>
              </a:pPr>
              <a:r>
                <a:rPr lang="en-US" altLang="zh-TW">
                  <a:latin typeface="Helvetica" charset="0"/>
                  <a:ea typeface="ＭＳ Ｐゴシック" pitchFamily="34" charset="-128"/>
                </a:rPr>
                <a:t>30</a:t>
              </a:r>
            </a:p>
          </p:txBody>
        </p:sp>
        <p:sp>
          <p:nvSpPr>
            <p:cNvPr id="12306" name="Text Box 17"/>
            <p:cNvSpPr txBox="1">
              <a:spLocks noChangeArrowheads="1"/>
            </p:cNvSpPr>
            <p:nvPr/>
          </p:nvSpPr>
          <p:spPr bwMode="auto">
            <a:xfrm>
              <a:off x="856" y="316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spcBef>
                  <a:spcPct val="50000"/>
                </a:spcBef>
              </a:pPr>
              <a:r>
                <a:rPr lang="en-US" altLang="zh-TW">
                  <a:latin typeface="Helvetica" charset="0"/>
                  <a:ea typeface="ＭＳ Ｐゴシック" pitchFamily="34" charset="-128"/>
                </a:rPr>
                <a:t>0</a:t>
              </a:r>
            </a:p>
          </p:txBody>
        </p:sp>
      </p:grpSp>
    </p:spTree>
    <p:extLst>
      <p:ext uri="{BB962C8B-B14F-4D97-AF65-F5344CB8AC3E}">
        <p14:creationId xmlns:p14="http://schemas.microsoft.com/office/powerpoint/2010/main" val="3395269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 name="頁尾版面配置區 4"/>
          <p:cNvSpPr>
            <a:spLocks noGrp="1"/>
          </p:cNvSpPr>
          <p:nvPr>
            <p:ph type="ftr" sz="quarter" idx="11"/>
          </p:nvPr>
        </p:nvSpPr>
        <p:spPr/>
        <p:txBody>
          <a:bodyPr/>
          <a:lstStyle/>
          <a:p>
            <a:pPr>
              <a:defRPr/>
            </a:pPr>
            <a:r>
              <a:rPr lang="en-US" altLang="zh-TW"/>
              <a:t>/90</a:t>
            </a:r>
          </a:p>
        </p:txBody>
      </p:sp>
      <p:sp>
        <p:nvSpPr>
          <p:cNvPr id="21" name="投影片編號版面配置區 5"/>
          <p:cNvSpPr>
            <a:spLocks noGrp="1"/>
          </p:cNvSpPr>
          <p:nvPr>
            <p:ph type="sldNum" sz="quarter" idx="12"/>
          </p:nvPr>
        </p:nvSpPr>
        <p:spPr/>
        <p:txBody>
          <a:bodyPr/>
          <a:lstStyle/>
          <a:p>
            <a:pPr>
              <a:defRPr/>
            </a:pPr>
            <a:fld id="{80018DBB-F45D-4AC8-98A0-6D5C54D51971}" type="slidenum">
              <a:rPr lang="en-US" altLang="zh-TW"/>
              <a:pPr>
                <a:defRPr/>
              </a:pPr>
              <a:t>14</a:t>
            </a:fld>
            <a:endParaRPr lang="en-US" altLang="zh-TW"/>
          </a:p>
        </p:txBody>
      </p:sp>
      <p:sp>
        <p:nvSpPr>
          <p:cNvPr id="13317" name="Rectangle 2"/>
          <p:cNvSpPr>
            <a:spLocks noGrp="1" noChangeArrowheads="1"/>
          </p:cNvSpPr>
          <p:nvPr>
            <p:ph type="title"/>
          </p:nvPr>
        </p:nvSpPr>
        <p:spPr/>
        <p:txBody>
          <a:bodyPr/>
          <a:lstStyle/>
          <a:p>
            <a:pPr eaLnBrk="1" hangingPunct="1"/>
            <a:r>
              <a:rPr lang="en-US" altLang="zh-TW" dirty="0"/>
              <a:t>FCFS Scheduling (Cont.)</a:t>
            </a:r>
          </a:p>
        </p:txBody>
      </p:sp>
      <p:sp>
        <p:nvSpPr>
          <p:cNvPr id="13318" name="Rectangle 3"/>
          <p:cNvSpPr>
            <a:spLocks noGrp="1" noChangeArrowheads="1"/>
          </p:cNvSpPr>
          <p:nvPr>
            <p:ph type="body" idx="1"/>
          </p:nvPr>
        </p:nvSpPr>
        <p:spPr>
          <a:xfrm>
            <a:off x="2208213" y="1196976"/>
            <a:ext cx="7910512" cy="5327649"/>
          </a:xfrm>
        </p:spPr>
        <p:txBody>
          <a:bodyPr/>
          <a:lstStyle/>
          <a:p>
            <a:pPr eaLnBrk="1" hangingPunct="1">
              <a:buNone/>
              <a:tabLst>
                <a:tab pos="3651250" algn="ctr"/>
              </a:tabLst>
            </a:pPr>
            <a:r>
              <a:rPr lang="en-US" altLang="zh-TW" sz="2400" dirty="0"/>
              <a:t>Suppose that the processes arrive in the order</a:t>
            </a:r>
          </a:p>
          <a:p>
            <a:pPr eaLnBrk="1" hangingPunct="1">
              <a:buNone/>
              <a:tabLst>
                <a:tab pos="3651250" algn="ctr"/>
              </a:tabLst>
            </a:pPr>
            <a:r>
              <a:rPr lang="en-US" altLang="zh-TW" sz="2400" dirty="0"/>
              <a:t>		 </a:t>
            </a:r>
            <a:r>
              <a:rPr lang="en-US" altLang="zh-TW" sz="2400" i="1" dirty="0"/>
              <a:t>P</a:t>
            </a:r>
            <a:r>
              <a:rPr lang="en-US" altLang="zh-TW" sz="2400" i="1" baseline="-25000" dirty="0"/>
              <a:t>2</a:t>
            </a:r>
            <a:r>
              <a:rPr lang="en-US" altLang="zh-TW" sz="2400" dirty="0"/>
              <a:t> , </a:t>
            </a:r>
            <a:r>
              <a:rPr lang="en-US" altLang="zh-TW" sz="2400" i="1" dirty="0"/>
              <a:t>P</a:t>
            </a:r>
            <a:r>
              <a:rPr lang="en-US" altLang="zh-TW" sz="2400" i="1" baseline="-25000" dirty="0"/>
              <a:t>3</a:t>
            </a:r>
            <a:r>
              <a:rPr lang="en-US" altLang="zh-TW" sz="2400" dirty="0"/>
              <a:t> , </a:t>
            </a:r>
            <a:r>
              <a:rPr lang="en-US" altLang="zh-TW" sz="2400" i="1" dirty="0"/>
              <a:t>P</a:t>
            </a:r>
            <a:r>
              <a:rPr lang="en-US" altLang="zh-TW" sz="2400" i="1" baseline="-25000" dirty="0"/>
              <a:t>1</a:t>
            </a:r>
            <a:r>
              <a:rPr lang="en-US" altLang="zh-TW" sz="2400" dirty="0"/>
              <a:t> </a:t>
            </a:r>
          </a:p>
          <a:p>
            <a:pPr eaLnBrk="1" hangingPunct="1">
              <a:tabLst>
                <a:tab pos="3651250" algn="ctr"/>
              </a:tabLst>
            </a:pPr>
            <a:r>
              <a:rPr lang="en-US" altLang="zh-TW" sz="2400" dirty="0"/>
              <a:t>The Gantt chart for the schedule is:</a:t>
            </a:r>
            <a:br>
              <a:rPr lang="en-US" altLang="zh-TW" sz="2400" dirty="0"/>
            </a:br>
            <a:endParaRPr lang="en-US" altLang="zh-TW" sz="2400" dirty="0"/>
          </a:p>
          <a:p>
            <a:pPr eaLnBrk="1" hangingPunct="1">
              <a:tabLst>
                <a:tab pos="3651250" algn="ctr"/>
              </a:tabLst>
            </a:pPr>
            <a:endParaRPr lang="en-US" altLang="zh-TW" sz="2400" dirty="0"/>
          </a:p>
          <a:p>
            <a:pPr eaLnBrk="1" hangingPunct="1">
              <a:tabLst>
                <a:tab pos="3651250" algn="ctr"/>
              </a:tabLst>
            </a:pPr>
            <a:endParaRPr lang="en-US" altLang="zh-TW" sz="2400" dirty="0"/>
          </a:p>
          <a:p>
            <a:pPr eaLnBrk="1" hangingPunct="1">
              <a:tabLst>
                <a:tab pos="3651250" algn="ctr"/>
              </a:tabLst>
            </a:pPr>
            <a:endParaRPr lang="en-US" altLang="zh-TW" sz="2400" dirty="0"/>
          </a:p>
          <a:p>
            <a:pPr eaLnBrk="1" hangingPunct="1">
              <a:tabLst>
                <a:tab pos="3651250" algn="ctr"/>
              </a:tabLst>
            </a:pPr>
            <a:r>
              <a:rPr lang="en-US" altLang="zh-TW" sz="2400" dirty="0"/>
              <a:t>Waiting time for </a:t>
            </a:r>
            <a:r>
              <a:rPr lang="en-US" altLang="zh-TW" sz="2400" i="1" dirty="0"/>
              <a:t>P</a:t>
            </a:r>
            <a:r>
              <a:rPr lang="en-US" altLang="zh-TW" sz="2400" i="1" baseline="-25000" dirty="0"/>
              <a:t>1 </a:t>
            </a:r>
            <a:r>
              <a:rPr lang="en-US" altLang="zh-TW" sz="2400" i="1" dirty="0"/>
              <a:t>=</a:t>
            </a:r>
            <a:r>
              <a:rPr lang="en-US" altLang="zh-TW" sz="2400" dirty="0"/>
              <a:t> 6</a:t>
            </a:r>
            <a:r>
              <a:rPr lang="en-US" altLang="zh-TW" sz="2400" i="1" dirty="0"/>
              <a:t>;</a:t>
            </a:r>
            <a:r>
              <a:rPr lang="en-US" altLang="zh-TW" sz="2400" i="1" baseline="-25000" dirty="0"/>
              <a:t> </a:t>
            </a:r>
            <a:r>
              <a:rPr lang="en-US" altLang="zh-TW" sz="2400" i="1" dirty="0"/>
              <a:t>P</a:t>
            </a:r>
            <a:r>
              <a:rPr lang="en-US" altLang="zh-TW" sz="2400" i="1" baseline="-25000" dirty="0"/>
              <a:t>2</a:t>
            </a:r>
            <a:r>
              <a:rPr lang="en-US" altLang="zh-TW" sz="2400" dirty="0"/>
              <a:t> = 0</a:t>
            </a:r>
            <a:r>
              <a:rPr lang="en-US" altLang="zh-TW" sz="2400" i="1" baseline="-25000" dirty="0"/>
              <a:t>; </a:t>
            </a:r>
            <a:r>
              <a:rPr lang="en-US" altLang="zh-TW" sz="2400" i="1" dirty="0"/>
              <a:t>P</a:t>
            </a:r>
            <a:r>
              <a:rPr lang="en-US" altLang="zh-TW" sz="2400" i="1" baseline="-25000" dirty="0"/>
              <a:t>3 </a:t>
            </a:r>
            <a:r>
              <a:rPr lang="en-US" altLang="zh-TW" sz="2400" i="1" dirty="0"/>
              <a:t>= </a:t>
            </a:r>
            <a:r>
              <a:rPr lang="en-US" altLang="zh-TW" sz="2400" dirty="0"/>
              <a:t>3</a:t>
            </a:r>
            <a:endParaRPr lang="en-US" altLang="zh-TW" sz="2400" i="1" dirty="0"/>
          </a:p>
          <a:p>
            <a:pPr eaLnBrk="1" hangingPunct="1">
              <a:tabLst>
                <a:tab pos="3651250" algn="ctr"/>
              </a:tabLst>
            </a:pPr>
            <a:r>
              <a:rPr lang="en-US" altLang="zh-TW" sz="2400" dirty="0"/>
              <a:t>Average waiting time:   (6 + 0 + 3)/3 = 3</a:t>
            </a:r>
          </a:p>
          <a:p>
            <a:pPr eaLnBrk="1" hangingPunct="1">
              <a:tabLst>
                <a:tab pos="3651250" algn="ctr"/>
              </a:tabLst>
            </a:pPr>
            <a:r>
              <a:rPr lang="en-US" altLang="zh-TW" sz="2400" dirty="0"/>
              <a:t>Much better than previous case</a:t>
            </a:r>
          </a:p>
          <a:p>
            <a:pPr eaLnBrk="1" hangingPunct="1">
              <a:tabLst>
                <a:tab pos="3651250" algn="ctr"/>
              </a:tabLst>
            </a:pPr>
            <a:r>
              <a:rPr lang="en-US" altLang="zh-TW" b="1" dirty="0">
                <a:solidFill>
                  <a:srgbClr val="006699"/>
                </a:solidFill>
                <a:latin typeface="+mj-lt"/>
              </a:rPr>
              <a:t>Convoy effect </a:t>
            </a:r>
            <a:r>
              <a:rPr lang="en-US" altLang="zh-TW" sz="2400" dirty="0"/>
              <a:t>short process behind long process</a:t>
            </a:r>
          </a:p>
          <a:p>
            <a:pPr lvl="1" eaLnBrk="1" hangingPunct="1">
              <a:tabLst>
                <a:tab pos="3651250" algn="ctr"/>
              </a:tabLst>
            </a:pPr>
            <a:r>
              <a:rPr lang="en-US" altLang="en-US" sz="2000" dirty="0"/>
              <a:t>Consider one CPU-bound and many I/O-bound processes</a:t>
            </a:r>
          </a:p>
          <a:p>
            <a:pPr marL="457200" lvl="1" indent="0" eaLnBrk="1" hangingPunct="1">
              <a:buNone/>
              <a:tabLst>
                <a:tab pos="3651250" algn="ctr"/>
              </a:tabLst>
            </a:pPr>
            <a:endParaRPr lang="en-US" altLang="zh-TW" sz="2000" dirty="0"/>
          </a:p>
        </p:txBody>
      </p:sp>
      <p:sp>
        <p:nvSpPr>
          <p:cNvPr id="22" name="矩形 1">
            <a:extLst>
              <a:ext uri="{FF2B5EF4-FFF2-40B4-BE49-F238E27FC236}">
                <a16:creationId xmlns:a16="http://schemas.microsoft.com/office/drawing/2014/main" id="{323FCCA9-5711-432F-A5DC-0FD7AF9333CD}"/>
              </a:ext>
            </a:extLst>
          </p:cNvPr>
          <p:cNvSpPr>
            <a:spLocks noChangeArrowheads="1"/>
          </p:cNvSpPr>
          <p:nvPr/>
        </p:nvSpPr>
        <p:spPr bwMode="auto">
          <a:xfrm>
            <a:off x="3313785" y="2825699"/>
            <a:ext cx="5806551" cy="1308150"/>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grpSp>
        <p:nvGrpSpPr>
          <p:cNvPr id="13319" name="Group 4"/>
          <p:cNvGrpSpPr>
            <a:grpSpLocks/>
          </p:cNvGrpSpPr>
          <p:nvPr/>
        </p:nvGrpSpPr>
        <p:grpSpPr bwMode="auto">
          <a:xfrm>
            <a:off x="3432175" y="2924176"/>
            <a:ext cx="5575300" cy="1128713"/>
            <a:chOff x="852" y="1650"/>
            <a:chExt cx="3512" cy="711"/>
          </a:xfrm>
        </p:grpSpPr>
        <p:sp>
          <p:nvSpPr>
            <p:cNvPr id="13320" name="Rectangle 5"/>
            <p:cNvSpPr>
              <a:spLocks noChangeArrowheads="1"/>
            </p:cNvSpPr>
            <p:nvPr/>
          </p:nvSpPr>
          <p:spPr bwMode="auto">
            <a:xfrm flipH="1">
              <a:off x="948" y="1650"/>
              <a:ext cx="3312" cy="384"/>
            </a:xfrm>
            <a:prstGeom prst="rect">
              <a:avLst/>
            </a:prstGeom>
            <a:solidFill>
              <a:schemeClr val="accent3">
                <a:lumMod val="9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321" name="Text Box 6"/>
            <p:cNvSpPr txBox="1">
              <a:spLocks noChangeArrowheads="1"/>
            </p:cNvSpPr>
            <p:nvPr/>
          </p:nvSpPr>
          <p:spPr bwMode="auto">
            <a:xfrm flipH="1">
              <a:off x="3179" y="1698"/>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1</a:t>
              </a:r>
              <a:endParaRPr kumimoji="0" lang="en-US" altLang="zh-TW">
                <a:latin typeface="Helvetica" charset="0"/>
              </a:endParaRPr>
            </a:p>
          </p:txBody>
        </p:sp>
        <p:sp>
          <p:nvSpPr>
            <p:cNvPr id="13322" name="Text Box 7"/>
            <p:cNvSpPr txBox="1">
              <a:spLocks noChangeArrowheads="1"/>
            </p:cNvSpPr>
            <p:nvPr/>
          </p:nvSpPr>
          <p:spPr bwMode="auto">
            <a:xfrm flipH="1">
              <a:off x="1691" y="1698"/>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3</a:t>
              </a:r>
              <a:endParaRPr kumimoji="0" lang="en-US" altLang="zh-TW">
                <a:latin typeface="Helvetica" charset="0"/>
              </a:endParaRPr>
            </a:p>
          </p:txBody>
        </p:sp>
        <p:sp>
          <p:nvSpPr>
            <p:cNvPr id="13323" name="Text Box 8"/>
            <p:cNvSpPr txBox="1">
              <a:spLocks noChangeArrowheads="1"/>
            </p:cNvSpPr>
            <p:nvPr/>
          </p:nvSpPr>
          <p:spPr bwMode="auto">
            <a:xfrm flipH="1">
              <a:off x="1115" y="1698"/>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2</a:t>
              </a:r>
              <a:endParaRPr kumimoji="0" lang="en-US" altLang="zh-TW">
                <a:latin typeface="Helvetica" charset="0"/>
              </a:endParaRPr>
            </a:p>
          </p:txBody>
        </p:sp>
        <p:sp>
          <p:nvSpPr>
            <p:cNvPr id="13324" name="Line 9"/>
            <p:cNvSpPr>
              <a:spLocks noChangeShapeType="1"/>
            </p:cNvSpPr>
            <p:nvPr/>
          </p:nvSpPr>
          <p:spPr bwMode="auto">
            <a:xfrm flipH="1">
              <a:off x="4260"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325" name="Line 10"/>
            <p:cNvSpPr>
              <a:spLocks noChangeShapeType="1"/>
            </p:cNvSpPr>
            <p:nvPr/>
          </p:nvSpPr>
          <p:spPr bwMode="auto">
            <a:xfrm flipH="1">
              <a:off x="948"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326" name="Line 11"/>
            <p:cNvSpPr>
              <a:spLocks noChangeShapeType="1"/>
            </p:cNvSpPr>
            <p:nvPr/>
          </p:nvSpPr>
          <p:spPr bwMode="auto">
            <a:xfrm flipH="1">
              <a:off x="2148" y="165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327" name="Line 12"/>
            <p:cNvSpPr>
              <a:spLocks noChangeShapeType="1"/>
            </p:cNvSpPr>
            <p:nvPr/>
          </p:nvSpPr>
          <p:spPr bwMode="auto">
            <a:xfrm flipH="1">
              <a:off x="1572" y="165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328" name="Line 13"/>
            <p:cNvSpPr>
              <a:spLocks noChangeShapeType="1"/>
            </p:cNvSpPr>
            <p:nvPr/>
          </p:nvSpPr>
          <p:spPr bwMode="auto">
            <a:xfrm flipH="1">
              <a:off x="2148"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329" name="Line 14"/>
            <p:cNvSpPr>
              <a:spLocks noChangeShapeType="1"/>
            </p:cNvSpPr>
            <p:nvPr/>
          </p:nvSpPr>
          <p:spPr bwMode="auto">
            <a:xfrm flipH="1">
              <a:off x="1572"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330" name="Text Box 15"/>
            <p:cNvSpPr txBox="1">
              <a:spLocks noChangeArrowheads="1"/>
            </p:cNvSpPr>
            <p:nvPr/>
          </p:nvSpPr>
          <p:spPr bwMode="auto">
            <a:xfrm flipH="1">
              <a:off x="2056" y="2130"/>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6</a:t>
              </a:r>
            </a:p>
          </p:txBody>
        </p:sp>
        <p:sp>
          <p:nvSpPr>
            <p:cNvPr id="13331" name="Text Box 16"/>
            <p:cNvSpPr txBox="1">
              <a:spLocks noChangeArrowheads="1"/>
            </p:cNvSpPr>
            <p:nvPr/>
          </p:nvSpPr>
          <p:spPr bwMode="auto">
            <a:xfrm flipH="1">
              <a:off x="1480" y="2130"/>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3</a:t>
              </a:r>
            </a:p>
          </p:txBody>
        </p:sp>
        <p:sp>
          <p:nvSpPr>
            <p:cNvPr id="13332" name="Text Box 17"/>
            <p:cNvSpPr txBox="1">
              <a:spLocks noChangeArrowheads="1"/>
            </p:cNvSpPr>
            <p:nvPr/>
          </p:nvSpPr>
          <p:spPr bwMode="auto">
            <a:xfrm flipH="1">
              <a:off x="4088" y="2130"/>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30</a:t>
              </a:r>
            </a:p>
          </p:txBody>
        </p:sp>
        <p:sp>
          <p:nvSpPr>
            <p:cNvPr id="13333" name="Text Box 18"/>
            <p:cNvSpPr txBox="1">
              <a:spLocks noChangeArrowheads="1"/>
            </p:cNvSpPr>
            <p:nvPr/>
          </p:nvSpPr>
          <p:spPr bwMode="auto">
            <a:xfrm flipH="1">
              <a:off x="852" y="2130"/>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0</a:t>
              </a:r>
            </a:p>
          </p:txBody>
        </p:sp>
      </p:grpSp>
    </p:spTree>
    <p:extLst>
      <p:ext uri="{BB962C8B-B14F-4D97-AF65-F5344CB8AC3E}">
        <p14:creationId xmlns:p14="http://schemas.microsoft.com/office/powerpoint/2010/main" val="2339890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304486" y="260648"/>
            <a:ext cx="9713655"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1324702" y="1412776"/>
            <a:ext cx="10153128"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
        <p:nvSpPr>
          <p:cNvPr id="2" name="頁尾版面配置區 1">
            <a:extLst>
              <a:ext uri="{FF2B5EF4-FFF2-40B4-BE49-F238E27FC236}">
                <a16:creationId xmlns:a16="http://schemas.microsoft.com/office/drawing/2014/main" id="{C44ABBDF-3FC0-4FF3-B702-4FFD45C68AFD}"/>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44838ADC-D8AA-4D20-9D63-A90B32E39E16}"/>
              </a:ext>
            </a:extLst>
          </p:cNvPr>
          <p:cNvSpPr>
            <a:spLocks noGrp="1"/>
          </p:cNvSpPr>
          <p:nvPr>
            <p:ph type="sldNum" sz="quarter" idx="12"/>
          </p:nvPr>
        </p:nvSpPr>
        <p:spPr/>
        <p:txBody>
          <a:bodyPr/>
          <a:lstStyle/>
          <a:p>
            <a:pPr>
              <a:defRPr/>
            </a:pPr>
            <a:fld id="{8829B0A6-A5B9-4F19-A482-C4080EE7DAE7}" type="slidenum">
              <a:rPr lang="en-US" altLang="zh-TW" smtClean="0"/>
              <a:pPr>
                <a:defRPr/>
              </a:pPr>
              <a:t>15</a:t>
            </a:fld>
            <a:endParaRPr lang="en-US" altLang="zh-TW" dirty="0"/>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99456" y="129252"/>
            <a:ext cx="10009112" cy="923484"/>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1199456" y="1268760"/>
            <a:ext cx="10081120"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
        <p:nvSpPr>
          <p:cNvPr id="2" name="頁尾版面配置區 1">
            <a:extLst>
              <a:ext uri="{FF2B5EF4-FFF2-40B4-BE49-F238E27FC236}">
                <a16:creationId xmlns:a16="http://schemas.microsoft.com/office/drawing/2014/main" id="{1AABEDB3-57FC-4369-B9BA-399FE0387E3B}"/>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831497F5-202E-436E-A9CC-B68DD15FBF0C}"/>
              </a:ext>
            </a:extLst>
          </p:cNvPr>
          <p:cNvSpPr>
            <a:spLocks noGrp="1"/>
          </p:cNvSpPr>
          <p:nvPr>
            <p:ph type="sldNum" sz="quarter" idx="12"/>
          </p:nvPr>
        </p:nvSpPr>
        <p:spPr/>
        <p:txBody>
          <a:bodyPr/>
          <a:lstStyle/>
          <a:p>
            <a:pPr>
              <a:defRPr/>
            </a:pPr>
            <a:fld id="{8829B0A6-A5B9-4F19-A482-C4080EE7DAE7}" type="slidenum">
              <a:rPr lang="en-US" altLang="zh-TW" smtClean="0"/>
              <a:pPr>
                <a:defRPr/>
              </a:pPr>
              <a:t>16</a:t>
            </a:fld>
            <a:endParaRPr lang="en-US" altLang="zh-TW" dirty="0"/>
          </a:p>
        </p:txBody>
      </p:sp>
    </p:spTree>
    <p:extLst>
      <p:ext uri="{BB962C8B-B14F-4D97-AF65-F5344CB8AC3E}">
        <p14:creationId xmlns:p14="http://schemas.microsoft.com/office/powerpoint/2010/main" val="41367798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1981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xfrm>
            <a:off x="1538262" y="3861048"/>
            <a:ext cx="10547351" cy="4525962"/>
          </a:xfrm>
          <a:noFill/>
        </p:spPr>
        <p:txBody>
          <a:bodyPr/>
          <a:lstStyle/>
          <a:p>
            <a:pPr>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marL="0" indent="0">
              <a:buNone/>
              <a:tabLst>
                <a:tab pos="1600200" algn="ctr"/>
                <a:tab pos="3251200" algn="ctr"/>
                <a:tab pos="5140325" algn="ctr"/>
              </a:tabLst>
            </a:pPr>
            <a:endParaRPr lang="en-US" altLang="en-US" dirty="0"/>
          </a:p>
          <a:p>
            <a:pPr>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 name="圖片 1"/>
          <p:cNvPicPr>
            <a:picLocks noChangeAspect="1"/>
          </p:cNvPicPr>
          <p:nvPr/>
        </p:nvPicPr>
        <p:blipFill>
          <a:blip r:embed="rId3"/>
          <a:stretch>
            <a:fillRect/>
          </a:stretch>
        </p:blipFill>
        <p:spPr>
          <a:xfrm>
            <a:off x="2697956" y="1268760"/>
            <a:ext cx="6698415" cy="2987131"/>
          </a:xfrm>
          <a:prstGeom prst="rect">
            <a:avLst/>
          </a:prstGeom>
        </p:spPr>
      </p:pic>
      <p:sp>
        <p:nvSpPr>
          <p:cNvPr id="3" name="頁尾版面配置區 2">
            <a:extLst>
              <a:ext uri="{FF2B5EF4-FFF2-40B4-BE49-F238E27FC236}">
                <a16:creationId xmlns:a16="http://schemas.microsoft.com/office/drawing/2014/main" id="{ADB9FD9A-335D-4B6D-89DE-982D78F164BD}"/>
              </a:ext>
            </a:extLst>
          </p:cNvPr>
          <p:cNvSpPr>
            <a:spLocks noGrp="1"/>
          </p:cNvSpPr>
          <p:nvPr>
            <p:ph type="ftr" sz="quarter" idx="11"/>
          </p:nvPr>
        </p:nvSpPr>
        <p:spPr/>
        <p:txBody>
          <a:bodyPr/>
          <a:lstStyle/>
          <a:p>
            <a:pPr>
              <a:defRPr/>
            </a:pPr>
            <a:r>
              <a:rPr lang="en-US" altLang="zh-TW"/>
              <a:t>/90</a:t>
            </a:r>
            <a:endParaRPr lang="en-US" altLang="zh-TW" dirty="0"/>
          </a:p>
        </p:txBody>
      </p:sp>
      <p:sp>
        <p:nvSpPr>
          <p:cNvPr id="4" name="投影片編號版面配置區 3">
            <a:extLst>
              <a:ext uri="{FF2B5EF4-FFF2-40B4-BE49-F238E27FC236}">
                <a16:creationId xmlns:a16="http://schemas.microsoft.com/office/drawing/2014/main" id="{F2F63231-8359-4EE5-8C6F-6D7AC0FF1BFD}"/>
              </a:ext>
            </a:extLst>
          </p:cNvPr>
          <p:cNvSpPr>
            <a:spLocks noGrp="1"/>
          </p:cNvSpPr>
          <p:nvPr>
            <p:ph type="sldNum" sz="quarter" idx="12"/>
          </p:nvPr>
        </p:nvSpPr>
        <p:spPr/>
        <p:txBody>
          <a:bodyPr/>
          <a:lstStyle/>
          <a:p>
            <a:pPr>
              <a:defRPr/>
            </a:pPr>
            <a:fld id="{8829B0A6-A5B9-4F19-A482-C4080EE7DAE7}" type="slidenum">
              <a:rPr lang="en-US" altLang="zh-TW" smtClean="0"/>
              <a:pPr>
                <a:defRPr/>
              </a:pPr>
              <a:t>17</a:t>
            </a:fld>
            <a:endParaRPr lang="en-US" altLang="zh-TW" dirty="0"/>
          </a:p>
        </p:txBody>
      </p:sp>
      <p:sp>
        <p:nvSpPr>
          <p:cNvPr id="8" name="矩形 1">
            <a:extLst>
              <a:ext uri="{FF2B5EF4-FFF2-40B4-BE49-F238E27FC236}">
                <a16:creationId xmlns:a16="http://schemas.microsoft.com/office/drawing/2014/main" id="{06C464FF-79A4-4CEB-9D7A-5C14AC603FCA}"/>
              </a:ext>
            </a:extLst>
          </p:cNvPr>
          <p:cNvSpPr>
            <a:spLocks noChangeArrowheads="1"/>
          </p:cNvSpPr>
          <p:nvPr/>
        </p:nvSpPr>
        <p:spPr bwMode="auto">
          <a:xfrm>
            <a:off x="2495599" y="4946560"/>
            <a:ext cx="7200800" cy="1008113"/>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7956" y="5002942"/>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908662" y="202431"/>
            <a:ext cx="10285676" cy="576262"/>
          </a:xfrm>
        </p:spPr>
        <p:txBody>
          <a:bodyPr/>
          <a:lstStyle/>
          <a:p>
            <a:pPr eaLnBrk="1" hangingPunct="1"/>
            <a:r>
              <a:rPr lang="en-US" altLang="en-US"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479376" y="1233489"/>
            <a:ext cx="11017224" cy="5147839"/>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tabLst>
                <a:tab pos="1601312" algn="ctr"/>
                <a:tab pos="3252629" algn="ctr"/>
                <a:tab pos="5141754" algn="ctr"/>
              </a:tabLst>
              <a:defRPr/>
            </a:pPr>
            <a:endParaRPr lang="en-US" altLang="en-US" i="1" dirty="0">
              <a:cs typeface="ＭＳ Ｐゴシック" charset="-128"/>
            </a:endParaRPr>
          </a:p>
          <a:p>
            <a:pPr marL="0" indent="0">
              <a:buNone/>
              <a:tabLst>
                <a:tab pos="1601312" algn="ctr"/>
                <a:tab pos="3252629" algn="ctr"/>
                <a:tab pos="5141754" algn="ctr"/>
              </a:tabLst>
              <a:defRPr/>
            </a:pPr>
            <a:endParaRPr lang="en-US" altLang="en-US" i="1" dirty="0">
              <a:cs typeface="ＭＳ Ｐゴシック" charset="-128"/>
            </a:endParaRPr>
          </a:p>
          <a:p>
            <a:pPr>
              <a:tabLst>
                <a:tab pos="1601312" algn="ctr"/>
                <a:tab pos="3252629" algn="ctr"/>
                <a:tab pos="5141754" algn="ctr"/>
              </a:tabLst>
              <a:defRPr/>
            </a:pPr>
            <a:endParaRPr lang="en-US" altLang="en-US" i="1" dirty="0">
              <a:cs typeface="ＭＳ Ｐゴシック" charset="-128"/>
            </a:endParaRPr>
          </a:p>
          <a:p>
            <a:pPr marL="0" indent="0">
              <a:buNone/>
              <a:tabLst>
                <a:tab pos="1601312" algn="ctr"/>
                <a:tab pos="3252629" algn="ctr"/>
                <a:tab pos="5141754" algn="ctr"/>
              </a:tabLst>
              <a:defRPr/>
            </a:pPr>
            <a:endParaRPr lang="en-US" altLang="en-US" i="1" dirty="0">
              <a:cs typeface="ＭＳ Ｐゴシック" charset="-128"/>
            </a:endParaRP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marL="0" indent="0">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None/>
              <a:tabLst>
                <a:tab pos="1601312" algn="ctr"/>
                <a:tab pos="3252629" algn="ctr"/>
                <a:tab pos="5141754" algn="ctr"/>
              </a:tabLst>
              <a:defRPr/>
            </a:pPr>
            <a:endParaRPr lang="en-US" altLang="en-US" i="1" baseline="-25000" dirty="0">
              <a:cs typeface="ＭＳ Ｐゴシック" charset="-128"/>
            </a:endParaRPr>
          </a:p>
        </p:txBody>
      </p:sp>
      <p:pic>
        <p:nvPicPr>
          <p:cNvPr id="2" name="圖片 1"/>
          <p:cNvPicPr>
            <a:picLocks noChangeAspect="1"/>
          </p:cNvPicPr>
          <p:nvPr/>
        </p:nvPicPr>
        <p:blipFill>
          <a:blip r:embed="rId3"/>
          <a:stretch>
            <a:fillRect/>
          </a:stretch>
        </p:blipFill>
        <p:spPr>
          <a:xfrm>
            <a:off x="3503712" y="1866625"/>
            <a:ext cx="5565493" cy="2256281"/>
          </a:xfrm>
          <a:prstGeom prst="rect">
            <a:avLst/>
          </a:prstGeom>
        </p:spPr>
      </p:pic>
      <p:sp>
        <p:nvSpPr>
          <p:cNvPr id="3" name="頁尾版面配置區 2">
            <a:extLst>
              <a:ext uri="{FF2B5EF4-FFF2-40B4-BE49-F238E27FC236}">
                <a16:creationId xmlns:a16="http://schemas.microsoft.com/office/drawing/2014/main" id="{06F4FBEB-3E0F-4958-972A-1B738F51E76A}"/>
              </a:ext>
            </a:extLst>
          </p:cNvPr>
          <p:cNvSpPr>
            <a:spLocks noGrp="1"/>
          </p:cNvSpPr>
          <p:nvPr>
            <p:ph type="ftr" sz="quarter" idx="11"/>
          </p:nvPr>
        </p:nvSpPr>
        <p:spPr/>
        <p:txBody>
          <a:bodyPr/>
          <a:lstStyle/>
          <a:p>
            <a:pPr>
              <a:defRPr/>
            </a:pPr>
            <a:r>
              <a:rPr lang="en-US" altLang="zh-TW"/>
              <a:t>/90</a:t>
            </a:r>
            <a:endParaRPr lang="en-US" altLang="zh-TW" dirty="0"/>
          </a:p>
        </p:txBody>
      </p:sp>
      <p:sp>
        <p:nvSpPr>
          <p:cNvPr id="4" name="投影片編號版面配置區 3">
            <a:extLst>
              <a:ext uri="{FF2B5EF4-FFF2-40B4-BE49-F238E27FC236}">
                <a16:creationId xmlns:a16="http://schemas.microsoft.com/office/drawing/2014/main" id="{021628C1-C47E-4251-A0D7-BC7BC56C0D6F}"/>
              </a:ext>
            </a:extLst>
          </p:cNvPr>
          <p:cNvSpPr>
            <a:spLocks noGrp="1"/>
          </p:cNvSpPr>
          <p:nvPr>
            <p:ph type="sldNum" sz="quarter" idx="12"/>
          </p:nvPr>
        </p:nvSpPr>
        <p:spPr/>
        <p:txBody>
          <a:bodyPr/>
          <a:lstStyle/>
          <a:p>
            <a:pPr>
              <a:defRPr/>
            </a:pPr>
            <a:fld id="{8829B0A6-A5B9-4F19-A482-C4080EE7DAE7}" type="slidenum">
              <a:rPr lang="en-US" altLang="zh-TW" smtClean="0"/>
              <a:pPr>
                <a:defRPr/>
              </a:pPr>
              <a:t>18</a:t>
            </a:fld>
            <a:endParaRPr lang="en-US" altLang="zh-TW" dirty="0"/>
          </a:p>
        </p:txBody>
      </p:sp>
      <p:sp>
        <p:nvSpPr>
          <p:cNvPr id="8" name="矩形 1">
            <a:extLst>
              <a:ext uri="{FF2B5EF4-FFF2-40B4-BE49-F238E27FC236}">
                <a16:creationId xmlns:a16="http://schemas.microsoft.com/office/drawing/2014/main" id="{02C2ADF2-BF02-4D41-85FD-681D3849EA50}"/>
              </a:ext>
            </a:extLst>
          </p:cNvPr>
          <p:cNvSpPr>
            <a:spLocks noChangeArrowheads="1"/>
          </p:cNvSpPr>
          <p:nvPr/>
        </p:nvSpPr>
        <p:spPr bwMode="auto">
          <a:xfrm>
            <a:off x="2739132" y="4837161"/>
            <a:ext cx="7200800" cy="1008113"/>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1664" y="4941168"/>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2438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3603129" y="1340768"/>
            <a:ext cx="5442942" cy="4321843"/>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
        <p:nvSpPr>
          <p:cNvPr id="2" name="頁尾版面配置區 1">
            <a:extLst>
              <a:ext uri="{FF2B5EF4-FFF2-40B4-BE49-F238E27FC236}">
                <a16:creationId xmlns:a16="http://schemas.microsoft.com/office/drawing/2014/main" id="{DC22F25D-62BF-44FE-B27E-0AD030720CB5}"/>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59A4DA30-C38D-465E-9698-265CEE318594}"/>
              </a:ext>
            </a:extLst>
          </p:cNvPr>
          <p:cNvSpPr>
            <a:spLocks noGrp="1"/>
          </p:cNvSpPr>
          <p:nvPr>
            <p:ph type="sldNum" sz="quarter" idx="12"/>
          </p:nvPr>
        </p:nvSpPr>
        <p:spPr/>
        <p:txBody>
          <a:bodyPr/>
          <a:lstStyle/>
          <a:p>
            <a:pPr>
              <a:defRPr/>
            </a:pPr>
            <a:fld id="{8829B0A6-A5B9-4F19-A482-C4080EE7DAE7}" type="slidenum">
              <a:rPr lang="en-US" altLang="zh-TW" smtClean="0"/>
              <a:pPr>
                <a:defRPr/>
              </a:pPr>
              <a:t>1</a:t>
            </a:fld>
            <a:endParaRPr lang="en-US" altLang="zh-TW"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頁尾版面配置區 4"/>
          <p:cNvSpPr>
            <a:spLocks noGrp="1"/>
          </p:cNvSpPr>
          <p:nvPr>
            <p:ph type="ftr" sz="quarter" idx="11"/>
          </p:nvPr>
        </p:nvSpPr>
        <p:spPr/>
        <p:txBody>
          <a:bodyPr/>
          <a:lstStyle/>
          <a:p>
            <a:pPr>
              <a:defRPr/>
            </a:pPr>
            <a:r>
              <a:rPr lang="en-US" altLang="zh-TW"/>
              <a:t>/90</a:t>
            </a:r>
          </a:p>
        </p:txBody>
      </p:sp>
      <p:sp>
        <p:nvSpPr>
          <p:cNvPr id="38" name="投影片編號版面配置區 5"/>
          <p:cNvSpPr>
            <a:spLocks noGrp="1"/>
          </p:cNvSpPr>
          <p:nvPr>
            <p:ph type="sldNum" sz="quarter" idx="12"/>
          </p:nvPr>
        </p:nvSpPr>
        <p:spPr/>
        <p:txBody>
          <a:bodyPr/>
          <a:lstStyle/>
          <a:p>
            <a:pPr>
              <a:defRPr/>
            </a:pPr>
            <a:fld id="{443FC568-BF67-47E3-BC1B-1346A24E9345}" type="slidenum">
              <a:rPr lang="en-US" altLang="zh-TW"/>
              <a:pPr>
                <a:defRPr/>
              </a:pPr>
              <a:t>19</a:t>
            </a:fld>
            <a:endParaRPr lang="en-US" altLang="zh-TW"/>
          </a:p>
        </p:txBody>
      </p:sp>
      <p:sp>
        <p:nvSpPr>
          <p:cNvPr id="15365" name="Rectangle 2"/>
          <p:cNvSpPr>
            <a:spLocks noGrp="1" noChangeArrowheads="1"/>
          </p:cNvSpPr>
          <p:nvPr>
            <p:ph type="body" idx="1"/>
          </p:nvPr>
        </p:nvSpPr>
        <p:spPr>
          <a:xfrm>
            <a:off x="2208213" y="1268413"/>
            <a:ext cx="7632700" cy="5040312"/>
          </a:xfrm>
        </p:spPr>
        <p:txBody>
          <a:bodyPr/>
          <a:lstStyle/>
          <a:p>
            <a:pPr eaLnBrk="1" hangingPunct="1">
              <a:buNone/>
              <a:tabLst>
                <a:tab pos="1603375" algn="ctr"/>
                <a:tab pos="3254375" algn="ctr"/>
                <a:tab pos="5143500" algn="ctr"/>
              </a:tabLst>
            </a:pPr>
            <a:r>
              <a:rPr lang="en-US" altLang="zh-TW" sz="2400" dirty="0"/>
              <a:t>		</a:t>
            </a:r>
            <a:r>
              <a:rPr lang="en-US" altLang="zh-TW" sz="2400" u="sng" dirty="0"/>
              <a:t>Process	Arrival Time</a:t>
            </a:r>
            <a:r>
              <a:rPr lang="en-US" altLang="zh-TW" sz="2400" dirty="0"/>
              <a:t>	</a:t>
            </a:r>
            <a:r>
              <a:rPr lang="en-US" altLang="zh-TW" sz="2400" u="sng" dirty="0"/>
              <a:t>Burst Time</a:t>
            </a:r>
            <a:endParaRPr lang="en-US" altLang="zh-TW" sz="2400" dirty="0"/>
          </a:p>
          <a:p>
            <a:pPr eaLnBrk="1" hangingPunct="1">
              <a:buNone/>
              <a:tabLst>
                <a:tab pos="1603375" algn="ctr"/>
                <a:tab pos="3254375" algn="ctr"/>
                <a:tab pos="5143500" algn="ctr"/>
              </a:tabLst>
            </a:pPr>
            <a:r>
              <a:rPr lang="en-US" altLang="zh-TW" sz="2400" dirty="0"/>
              <a:t>		</a:t>
            </a:r>
            <a:r>
              <a:rPr lang="en-US" altLang="zh-TW" sz="2400" i="1" dirty="0"/>
              <a:t>P</a:t>
            </a:r>
            <a:r>
              <a:rPr lang="en-US" altLang="zh-TW" sz="2400" i="1" baseline="-25000" dirty="0"/>
              <a:t>1</a:t>
            </a:r>
            <a:r>
              <a:rPr lang="en-US" altLang="zh-TW" sz="2400" dirty="0"/>
              <a:t>	0.0	7</a:t>
            </a:r>
          </a:p>
          <a:p>
            <a:pPr eaLnBrk="1" hangingPunct="1">
              <a:buNone/>
              <a:tabLst>
                <a:tab pos="1603375" algn="ctr"/>
                <a:tab pos="3254375" algn="ctr"/>
                <a:tab pos="5143500" algn="ctr"/>
              </a:tabLst>
            </a:pPr>
            <a:r>
              <a:rPr lang="en-US" altLang="zh-TW" sz="2400" dirty="0"/>
              <a:t>		 </a:t>
            </a:r>
            <a:r>
              <a:rPr lang="en-US" altLang="zh-TW" sz="2400" i="1" dirty="0"/>
              <a:t>P</a:t>
            </a:r>
            <a:r>
              <a:rPr lang="en-US" altLang="zh-TW" sz="2400" i="1" baseline="-25000" dirty="0"/>
              <a:t>2	</a:t>
            </a:r>
            <a:r>
              <a:rPr lang="en-US" altLang="zh-TW" sz="2400" dirty="0"/>
              <a:t>2.0	4</a:t>
            </a:r>
          </a:p>
          <a:p>
            <a:pPr eaLnBrk="1" hangingPunct="1">
              <a:buNone/>
              <a:tabLst>
                <a:tab pos="1603375" algn="ctr"/>
                <a:tab pos="3254375" algn="ctr"/>
                <a:tab pos="5143500" algn="ctr"/>
              </a:tabLst>
            </a:pPr>
            <a:r>
              <a:rPr lang="en-US" altLang="zh-TW" sz="2400" dirty="0"/>
              <a:t>		 </a:t>
            </a:r>
            <a:r>
              <a:rPr lang="en-US" altLang="zh-TW" sz="2400" i="1" dirty="0"/>
              <a:t>P</a:t>
            </a:r>
            <a:r>
              <a:rPr lang="en-US" altLang="zh-TW" sz="2400" i="1" baseline="-25000" dirty="0"/>
              <a:t>3</a:t>
            </a:r>
            <a:r>
              <a:rPr lang="en-US" altLang="zh-TW" sz="2400" dirty="0"/>
              <a:t>	4.0	1</a:t>
            </a:r>
          </a:p>
          <a:p>
            <a:pPr eaLnBrk="1" hangingPunct="1">
              <a:buNone/>
              <a:tabLst>
                <a:tab pos="1603375" algn="ctr"/>
                <a:tab pos="3254375" algn="ctr"/>
                <a:tab pos="5143500" algn="ctr"/>
              </a:tabLst>
            </a:pPr>
            <a:r>
              <a:rPr lang="en-US" altLang="zh-TW" sz="2400" dirty="0"/>
              <a:t>		 </a:t>
            </a:r>
            <a:r>
              <a:rPr lang="en-US" altLang="zh-TW" sz="2400" i="1" dirty="0"/>
              <a:t>P</a:t>
            </a:r>
            <a:r>
              <a:rPr lang="en-US" altLang="zh-TW" sz="2400" i="1" baseline="-25000" dirty="0"/>
              <a:t>4</a:t>
            </a:r>
            <a:r>
              <a:rPr lang="en-US" altLang="zh-TW" sz="2400" dirty="0"/>
              <a:t>	5.0	4</a:t>
            </a:r>
          </a:p>
          <a:p>
            <a:pPr eaLnBrk="1" hangingPunct="1">
              <a:tabLst>
                <a:tab pos="1603375" algn="ctr"/>
                <a:tab pos="3254375" algn="ctr"/>
                <a:tab pos="5143500" algn="ctr"/>
              </a:tabLst>
            </a:pPr>
            <a:r>
              <a:rPr lang="en-US" altLang="zh-TW" sz="2400" dirty="0"/>
              <a:t>SJF (non-preemptive)</a:t>
            </a:r>
          </a:p>
          <a:p>
            <a:pPr eaLnBrk="1" hangingPunct="1">
              <a:tabLst>
                <a:tab pos="1603375" algn="ctr"/>
                <a:tab pos="3254375" algn="ctr"/>
                <a:tab pos="5143500" algn="ctr"/>
              </a:tabLst>
            </a:pPr>
            <a:endParaRPr lang="en-US" altLang="zh-TW" sz="2400" dirty="0"/>
          </a:p>
          <a:p>
            <a:pPr eaLnBrk="1" hangingPunct="1">
              <a:tabLst>
                <a:tab pos="1603375" algn="ctr"/>
                <a:tab pos="3254375" algn="ctr"/>
                <a:tab pos="5143500" algn="ctr"/>
              </a:tabLst>
            </a:pPr>
            <a:endParaRPr lang="en-US" altLang="zh-TW" sz="2400" dirty="0"/>
          </a:p>
          <a:p>
            <a:pPr eaLnBrk="1" hangingPunct="1">
              <a:tabLst>
                <a:tab pos="1603375" algn="ctr"/>
                <a:tab pos="3254375" algn="ctr"/>
                <a:tab pos="5143500" algn="ctr"/>
              </a:tabLst>
            </a:pPr>
            <a:endParaRPr lang="en-US" altLang="zh-TW" sz="2400" dirty="0"/>
          </a:p>
          <a:p>
            <a:pPr eaLnBrk="1" hangingPunct="1">
              <a:tabLst>
                <a:tab pos="1603375" algn="ctr"/>
                <a:tab pos="3254375" algn="ctr"/>
                <a:tab pos="5143500" algn="ctr"/>
              </a:tabLst>
            </a:pPr>
            <a:endParaRPr lang="en-US" altLang="zh-TW" sz="2400" dirty="0"/>
          </a:p>
          <a:p>
            <a:pPr eaLnBrk="1" hangingPunct="1">
              <a:tabLst>
                <a:tab pos="1603375" algn="ctr"/>
                <a:tab pos="3254375" algn="ctr"/>
                <a:tab pos="5143500" algn="ctr"/>
              </a:tabLst>
            </a:pPr>
            <a:r>
              <a:rPr lang="en-US" altLang="zh-TW" sz="2400" dirty="0"/>
              <a:t>Average waiting time = (0 + 6 + 3 + 7)/4 = 4</a:t>
            </a:r>
            <a:endParaRPr lang="en-US" altLang="zh-TW" sz="2400" i="1" baseline="-25000" dirty="0"/>
          </a:p>
        </p:txBody>
      </p:sp>
      <p:sp>
        <p:nvSpPr>
          <p:cNvPr id="15366" name="Rectangle 3"/>
          <p:cNvSpPr>
            <a:spLocks noGrp="1" noChangeArrowheads="1"/>
          </p:cNvSpPr>
          <p:nvPr>
            <p:ph type="title"/>
          </p:nvPr>
        </p:nvSpPr>
        <p:spPr>
          <a:noFill/>
        </p:spPr>
        <p:txBody>
          <a:bodyPr/>
          <a:lstStyle/>
          <a:p>
            <a:pPr eaLnBrk="1" hangingPunct="1"/>
            <a:r>
              <a:rPr lang="en-US" altLang="zh-TW"/>
              <a:t>Example of Non-Preemptive SJF</a:t>
            </a:r>
          </a:p>
        </p:txBody>
      </p:sp>
      <p:sp>
        <p:nvSpPr>
          <p:cNvPr id="39" name="矩形 1">
            <a:extLst>
              <a:ext uri="{FF2B5EF4-FFF2-40B4-BE49-F238E27FC236}">
                <a16:creationId xmlns:a16="http://schemas.microsoft.com/office/drawing/2014/main" id="{E449F4C1-7A64-4A66-857B-43264928D38F}"/>
              </a:ext>
            </a:extLst>
          </p:cNvPr>
          <p:cNvSpPr>
            <a:spLocks noChangeArrowheads="1"/>
          </p:cNvSpPr>
          <p:nvPr/>
        </p:nvSpPr>
        <p:spPr bwMode="auto">
          <a:xfrm>
            <a:off x="3143671" y="4149081"/>
            <a:ext cx="5688633" cy="1272233"/>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grpSp>
        <p:nvGrpSpPr>
          <p:cNvPr id="15367" name="Group 4"/>
          <p:cNvGrpSpPr>
            <a:grpSpLocks/>
          </p:cNvGrpSpPr>
          <p:nvPr/>
        </p:nvGrpSpPr>
        <p:grpSpPr bwMode="auto">
          <a:xfrm>
            <a:off x="3197225" y="4292601"/>
            <a:ext cx="5575300" cy="1128713"/>
            <a:chOff x="864" y="2325"/>
            <a:chExt cx="3512" cy="711"/>
          </a:xfrm>
        </p:grpSpPr>
        <p:sp>
          <p:nvSpPr>
            <p:cNvPr id="15368" name="Rectangle 5"/>
            <p:cNvSpPr>
              <a:spLocks noChangeArrowheads="1"/>
            </p:cNvSpPr>
            <p:nvPr/>
          </p:nvSpPr>
          <p:spPr bwMode="auto">
            <a:xfrm flipH="1">
              <a:off x="960" y="2325"/>
              <a:ext cx="3312" cy="384"/>
            </a:xfrm>
            <a:prstGeom prst="rect">
              <a:avLst/>
            </a:prstGeom>
            <a:solidFill>
              <a:schemeClr val="accent3">
                <a:lumMod val="9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69" name="Text Box 6"/>
            <p:cNvSpPr txBox="1">
              <a:spLocks noChangeArrowheads="1"/>
            </p:cNvSpPr>
            <p:nvPr/>
          </p:nvSpPr>
          <p:spPr bwMode="auto">
            <a:xfrm flipH="1">
              <a:off x="1392"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1</a:t>
              </a:r>
              <a:endParaRPr kumimoji="0" lang="en-US" altLang="zh-TW">
                <a:latin typeface="Helvetica" charset="0"/>
              </a:endParaRPr>
            </a:p>
          </p:txBody>
        </p:sp>
        <p:sp>
          <p:nvSpPr>
            <p:cNvPr id="15370" name="Text Box 7"/>
            <p:cNvSpPr txBox="1">
              <a:spLocks noChangeArrowheads="1"/>
            </p:cNvSpPr>
            <p:nvPr/>
          </p:nvSpPr>
          <p:spPr bwMode="auto">
            <a:xfrm flipH="1">
              <a:off x="2400"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3</a:t>
              </a:r>
              <a:endParaRPr kumimoji="0" lang="en-US" altLang="zh-TW">
                <a:latin typeface="Helvetica" charset="0"/>
              </a:endParaRPr>
            </a:p>
          </p:txBody>
        </p:sp>
        <p:sp>
          <p:nvSpPr>
            <p:cNvPr id="15371" name="Text Box 8"/>
            <p:cNvSpPr txBox="1">
              <a:spLocks noChangeArrowheads="1"/>
            </p:cNvSpPr>
            <p:nvPr/>
          </p:nvSpPr>
          <p:spPr bwMode="auto">
            <a:xfrm flipH="1">
              <a:off x="2976"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2</a:t>
              </a:r>
              <a:endParaRPr kumimoji="0" lang="en-US" altLang="zh-TW">
                <a:latin typeface="Helvetica" charset="0"/>
              </a:endParaRPr>
            </a:p>
          </p:txBody>
        </p:sp>
        <p:sp>
          <p:nvSpPr>
            <p:cNvPr id="15372" name="Line 9"/>
            <p:cNvSpPr>
              <a:spLocks noChangeShapeType="1"/>
            </p:cNvSpPr>
            <p:nvPr/>
          </p:nvSpPr>
          <p:spPr bwMode="auto">
            <a:xfrm flipH="1">
              <a:off x="4272"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73" name="Line 10"/>
            <p:cNvSpPr>
              <a:spLocks noChangeShapeType="1"/>
            </p:cNvSpPr>
            <p:nvPr/>
          </p:nvSpPr>
          <p:spPr bwMode="auto">
            <a:xfrm flipH="1">
              <a:off x="960"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74" name="Line 11"/>
            <p:cNvSpPr>
              <a:spLocks noChangeShapeType="1"/>
            </p:cNvSpPr>
            <p:nvPr/>
          </p:nvSpPr>
          <p:spPr bwMode="auto">
            <a:xfrm flipH="1">
              <a:off x="2688" y="2325"/>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75" name="Line 12"/>
            <p:cNvSpPr>
              <a:spLocks noChangeShapeType="1"/>
            </p:cNvSpPr>
            <p:nvPr/>
          </p:nvSpPr>
          <p:spPr bwMode="auto">
            <a:xfrm flipH="1">
              <a:off x="2400" y="2325"/>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76" name="Line 13"/>
            <p:cNvSpPr>
              <a:spLocks noChangeShapeType="1"/>
            </p:cNvSpPr>
            <p:nvPr/>
          </p:nvSpPr>
          <p:spPr bwMode="auto">
            <a:xfrm flipH="1">
              <a:off x="2400"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77" name="Line 14"/>
            <p:cNvSpPr>
              <a:spLocks noChangeShapeType="1"/>
            </p:cNvSpPr>
            <p:nvPr/>
          </p:nvSpPr>
          <p:spPr bwMode="auto">
            <a:xfrm flipH="1">
              <a:off x="139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78" name="Text Box 15"/>
            <p:cNvSpPr txBox="1">
              <a:spLocks noChangeArrowheads="1"/>
            </p:cNvSpPr>
            <p:nvPr/>
          </p:nvSpPr>
          <p:spPr bwMode="auto">
            <a:xfrm flipH="1">
              <a:off x="2304"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7</a:t>
              </a:r>
            </a:p>
          </p:txBody>
        </p:sp>
        <p:sp>
          <p:nvSpPr>
            <p:cNvPr id="15379" name="Text Box 16"/>
            <p:cNvSpPr txBox="1">
              <a:spLocks noChangeArrowheads="1"/>
            </p:cNvSpPr>
            <p:nvPr/>
          </p:nvSpPr>
          <p:spPr bwMode="auto">
            <a:xfrm flipH="1">
              <a:off x="1492"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3</a:t>
              </a:r>
            </a:p>
          </p:txBody>
        </p:sp>
        <p:sp>
          <p:nvSpPr>
            <p:cNvPr id="15380" name="Text Box 17"/>
            <p:cNvSpPr txBox="1">
              <a:spLocks noChangeArrowheads="1"/>
            </p:cNvSpPr>
            <p:nvPr/>
          </p:nvSpPr>
          <p:spPr bwMode="auto">
            <a:xfrm flipH="1">
              <a:off x="4100" y="2805"/>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16</a:t>
              </a:r>
            </a:p>
          </p:txBody>
        </p:sp>
        <p:sp>
          <p:nvSpPr>
            <p:cNvPr id="15381" name="Text Box 18"/>
            <p:cNvSpPr txBox="1">
              <a:spLocks noChangeArrowheads="1"/>
            </p:cNvSpPr>
            <p:nvPr/>
          </p:nvSpPr>
          <p:spPr bwMode="auto">
            <a:xfrm flipH="1">
              <a:off x="864"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0</a:t>
              </a:r>
            </a:p>
          </p:txBody>
        </p:sp>
        <p:sp>
          <p:nvSpPr>
            <p:cNvPr id="15382" name="Text Box 19"/>
            <p:cNvSpPr txBox="1">
              <a:spLocks noChangeArrowheads="1"/>
            </p:cNvSpPr>
            <p:nvPr/>
          </p:nvSpPr>
          <p:spPr bwMode="auto">
            <a:xfrm flipH="1">
              <a:off x="3696"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4</a:t>
              </a:r>
              <a:endParaRPr kumimoji="0" lang="en-US" altLang="zh-TW">
                <a:latin typeface="Helvetica" charset="0"/>
              </a:endParaRPr>
            </a:p>
          </p:txBody>
        </p:sp>
        <p:sp>
          <p:nvSpPr>
            <p:cNvPr id="15383" name="Line 20"/>
            <p:cNvSpPr>
              <a:spLocks noChangeShapeType="1"/>
            </p:cNvSpPr>
            <p:nvPr/>
          </p:nvSpPr>
          <p:spPr bwMode="auto">
            <a:xfrm flipH="1">
              <a:off x="3456" y="2325"/>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84" name="Line 21"/>
            <p:cNvSpPr>
              <a:spLocks noChangeShapeType="1"/>
            </p:cNvSpPr>
            <p:nvPr/>
          </p:nvSpPr>
          <p:spPr bwMode="auto">
            <a:xfrm flipH="1">
              <a:off x="115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85" name="Line 22"/>
            <p:cNvSpPr>
              <a:spLocks noChangeShapeType="1"/>
            </p:cNvSpPr>
            <p:nvPr/>
          </p:nvSpPr>
          <p:spPr bwMode="auto">
            <a:xfrm flipH="1">
              <a:off x="163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86" name="Line 23"/>
            <p:cNvSpPr>
              <a:spLocks noChangeShapeType="1"/>
            </p:cNvSpPr>
            <p:nvPr/>
          </p:nvSpPr>
          <p:spPr bwMode="auto">
            <a:xfrm flipH="1">
              <a:off x="187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87" name="Line 24"/>
            <p:cNvSpPr>
              <a:spLocks noChangeShapeType="1"/>
            </p:cNvSpPr>
            <p:nvPr/>
          </p:nvSpPr>
          <p:spPr bwMode="auto">
            <a:xfrm flipH="1">
              <a:off x="2064"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88" name="Line 25"/>
            <p:cNvSpPr>
              <a:spLocks noChangeShapeType="1"/>
            </p:cNvSpPr>
            <p:nvPr/>
          </p:nvSpPr>
          <p:spPr bwMode="auto">
            <a:xfrm flipH="1">
              <a:off x="2256"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89" name="Line 26"/>
            <p:cNvSpPr>
              <a:spLocks noChangeShapeType="1"/>
            </p:cNvSpPr>
            <p:nvPr/>
          </p:nvSpPr>
          <p:spPr bwMode="auto">
            <a:xfrm flipH="1">
              <a:off x="2688"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90" name="Text Box 27"/>
            <p:cNvSpPr txBox="1">
              <a:spLocks noChangeArrowheads="1"/>
            </p:cNvSpPr>
            <p:nvPr/>
          </p:nvSpPr>
          <p:spPr bwMode="auto">
            <a:xfrm flipH="1">
              <a:off x="2592"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8</a:t>
              </a:r>
            </a:p>
          </p:txBody>
        </p:sp>
        <p:sp>
          <p:nvSpPr>
            <p:cNvPr id="15391" name="Line 28"/>
            <p:cNvSpPr>
              <a:spLocks noChangeShapeType="1"/>
            </p:cNvSpPr>
            <p:nvPr/>
          </p:nvSpPr>
          <p:spPr bwMode="auto">
            <a:xfrm flipH="1">
              <a:off x="292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92" name="Line 29"/>
            <p:cNvSpPr>
              <a:spLocks noChangeShapeType="1"/>
            </p:cNvSpPr>
            <p:nvPr/>
          </p:nvSpPr>
          <p:spPr bwMode="auto">
            <a:xfrm flipH="1">
              <a:off x="312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93" name="Line 30"/>
            <p:cNvSpPr>
              <a:spLocks noChangeShapeType="1"/>
            </p:cNvSpPr>
            <p:nvPr/>
          </p:nvSpPr>
          <p:spPr bwMode="auto">
            <a:xfrm flipH="1">
              <a:off x="331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94" name="Line 31"/>
            <p:cNvSpPr>
              <a:spLocks noChangeShapeType="1"/>
            </p:cNvSpPr>
            <p:nvPr/>
          </p:nvSpPr>
          <p:spPr bwMode="auto">
            <a:xfrm flipH="1">
              <a:off x="3456"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95" name="Text Box 32"/>
            <p:cNvSpPr txBox="1">
              <a:spLocks noChangeArrowheads="1"/>
            </p:cNvSpPr>
            <p:nvPr/>
          </p:nvSpPr>
          <p:spPr bwMode="auto">
            <a:xfrm flipH="1">
              <a:off x="3312" y="2805"/>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12</a:t>
              </a:r>
            </a:p>
          </p:txBody>
        </p:sp>
        <p:sp>
          <p:nvSpPr>
            <p:cNvPr id="15396" name="Line 33"/>
            <p:cNvSpPr>
              <a:spLocks noChangeShapeType="1"/>
            </p:cNvSpPr>
            <p:nvPr/>
          </p:nvSpPr>
          <p:spPr bwMode="auto">
            <a:xfrm flipH="1">
              <a:off x="3696"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97" name="Line 34"/>
            <p:cNvSpPr>
              <a:spLocks noChangeShapeType="1"/>
            </p:cNvSpPr>
            <p:nvPr/>
          </p:nvSpPr>
          <p:spPr bwMode="auto">
            <a:xfrm flipH="1">
              <a:off x="388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98" name="Line 35"/>
            <p:cNvSpPr>
              <a:spLocks noChangeShapeType="1"/>
            </p:cNvSpPr>
            <p:nvPr/>
          </p:nvSpPr>
          <p:spPr bwMode="auto">
            <a:xfrm flipH="1">
              <a:off x="408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extLst>
      <p:ext uri="{BB962C8B-B14F-4D97-AF65-F5344CB8AC3E}">
        <p14:creationId xmlns:p14="http://schemas.microsoft.com/office/powerpoint/2010/main" val="1145182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 name="頁尾版面配置區 4"/>
          <p:cNvSpPr>
            <a:spLocks noGrp="1"/>
          </p:cNvSpPr>
          <p:nvPr>
            <p:ph type="ftr" sz="quarter" idx="11"/>
          </p:nvPr>
        </p:nvSpPr>
        <p:spPr/>
        <p:txBody>
          <a:bodyPr/>
          <a:lstStyle/>
          <a:p>
            <a:pPr>
              <a:defRPr/>
            </a:pPr>
            <a:r>
              <a:rPr lang="en-US" altLang="zh-TW"/>
              <a:t>/90</a:t>
            </a:r>
          </a:p>
        </p:txBody>
      </p:sp>
      <p:sp>
        <p:nvSpPr>
          <p:cNvPr id="40" name="投影片編號版面配置區 5"/>
          <p:cNvSpPr>
            <a:spLocks noGrp="1"/>
          </p:cNvSpPr>
          <p:nvPr>
            <p:ph type="sldNum" sz="quarter" idx="12"/>
          </p:nvPr>
        </p:nvSpPr>
        <p:spPr/>
        <p:txBody>
          <a:bodyPr/>
          <a:lstStyle/>
          <a:p>
            <a:pPr>
              <a:defRPr/>
            </a:pPr>
            <a:fld id="{C76F7BDF-AF6F-4CAE-9D67-7B11A1C43019}" type="slidenum">
              <a:rPr lang="en-US" altLang="zh-TW"/>
              <a:pPr>
                <a:defRPr/>
              </a:pPr>
              <a:t>20</a:t>
            </a:fld>
            <a:endParaRPr lang="en-US" altLang="zh-TW"/>
          </a:p>
        </p:txBody>
      </p:sp>
      <p:sp>
        <p:nvSpPr>
          <p:cNvPr id="16389" name="Rectangle 2"/>
          <p:cNvSpPr>
            <a:spLocks noGrp="1" noChangeArrowheads="1"/>
          </p:cNvSpPr>
          <p:nvPr>
            <p:ph type="title"/>
          </p:nvPr>
        </p:nvSpPr>
        <p:spPr/>
        <p:txBody>
          <a:bodyPr/>
          <a:lstStyle/>
          <a:p>
            <a:pPr eaLnBrk="1" hangingPunct="1"/>
            <a:r>
              <a:rPr lang="en-US" altLang="zh-TW"/>
              <a:t>Example of Preemptive SJF</a:t>
            </a:r>
          </a:p>
        </p:txBody>
      </p:sp>
      <p:sp>
        <p:nvSpPr>
          <p:cNvPr id="16390" name="Rectangle 3"/>
          <p:cNvSpPr>
            <a:spLocks noGrp="1" noChangeArrowheads="1"/>
          </p:cNvSpPr>
          <p:nvPr>
            <p:ph type="body" idx="1"/>
          </p:nvPr>
        </p:nvSpPr>
        <p:spPr>
          <a:xfrm>
            <a:off x="2208213" y="1268413"/>
            <a:ext cx="7910512" cy="5040312"/>
          </a:xfrm>
        </p:spPr>
        <p:txBody>
          <a:bodyPr/>
          <a:lstStyle/>
          <a:p>
            <a:pPr eaLnBrk="1" hangingPunct="1">
              <a:buNone/>
              <a:tabLst>
                <a:tab pos="1603375" algn="ctr"/>
                <a:tab pos="3254375" algn="ctr"/>
                <a:tab pos="5143500" algn="ctr"/>
              </a:tabLst>
            </a:pPr>
            <a:r>
              <a:rPr lang="en-US" altLang="zh-TW" sz="2400" dirty="0"/>
              <a:t>		</a:t>
            </a:r>
            <a:r>
              <a:rPr lang="en-US" altLang="zh-TW" sz="2400" u="sng" dirty="0"/>
              <a:t>Process	Arrival Time</a:t>
            </a:r>
            <a:r>
              <a:rPr lang="en-US" altLang="zh-TW" sz="2400" dirty="0"/>
              <a:t>	</a:t>
            </a:r>
            <a:r>
              <a:rPr lang="en-US" altLang="zh-TW" sz="2400" u="sng" dirty="0"/>
              <a:t>Burst Time</a:t>
            </a:r>
            <a:endParaRPr lang="en-US" altLang="zh-TW" sz="2400" dirty="0"/>
          </a:p>
          <a:p>
            <a:pPr eaLnBrk="1" hangingPunct="1">
              <a:buNone/>
              <a:tabLst>
                <a:tab pos="1603375" algn="ctr"/>
                <a:tab pos="3254375" algn="ctr"/>
                <a:tab pos="5143500" algn="ctr"/>
              </a:tabLst>
            </a:pPr>
            <a:r>
              <a:rPr lang="en-US" altLang="zh-TW" sz="2400" dirty="0"/>
              <a:t>		</a:t>
            </a:r>
            <a:r>
              <a:rPr lang="en-US" altLang="zh-TW" sz="2400" i="1" dirty="0"/>
              <a:t>P</a:t>
            </a:r>
            <a:r>
              <a:rPr lang="en-US" altLang="zh-TW" sz="2400" i="1" baseline="-25000" dirty="0"/>
              <a:t>1</a:t>
            </a:r>
            <a:r>
              <a:rPr lang="en-US" altLang="zh-TW" sz="2400" dirty="0"/>
              <a:t>	0.0	7</a:t>
            </a:r>
          </a:p>
          <a:p>
            <a:pPr eaLnBrk="1" hangingPunct="1">
              <a:buNone/>
              <a:tabLst>
                <a:tab pos="1603375" algn="ctr"/>
                <a:tab pos="3254375" algn="ctr"/>
                <a:tab pos="5143500" algn="ctr"/>
              </a:tabLst>
            </a:pPr>
            <a:r>
              <a:rPr lang="en-US" altLang="zh-TW" sz="2400" dirty="0"/>
              <a:t>		 </a:t>
            </a:r>
            <a:r>
              <a:rPr lang="en-US" altLang="zh-TW" sz="2400" i="1" dirty="0"/>
              <a:t>P</a:t>
            </a:r>
            <a:r>
              <a:rPr lang="en-US" altLang="zh-TW" sz="2400" i="1" baseline="-25000" dirty="0"/>
              <a:t>2	</a:t>
            </a:r>
            <a:r>
              <a:rPr lang="en-US" altLang="zh-TW" sz="2400" dirty="0"/>
              <a:t>2.0	4</a:t>
            </a:r>
          </a:p>
          <a:p>
            <a:pPr eaLnBrk="1" hangingPunct="1">
              <a:buNone/>
              <a:tabLst>
                <a:tab pos="1603375" algn="ctr"/>
                <a:tab pos="3254375" algn="ctr"/>
                <a:tab pos="5143500" algn="ctr"/>
              </a:tabLst>
            </a:pPr>
            <a:r>
              <a:rPr lang="en-US" altLang="zh-TW" sz="2400" dirty="0"/>
              <a:t>		 </a:t>
            </a:r>
            <a:r>
              <a:rPr lang="en-US" altLang="zh-TW" sz="2400" i="1" dirty="0"/>
              <a:t>P</a:t>
            </a:r>
            <a:r>
              <a:rPr lang="en-US" altLang="zh-TW" sz="2400" i="1" baseline="-25000" dirty="0"/>
              <a:t>3</a:t>
            </a:r>
            <a:r>
              <a:rPr lang="en-US" altLang="zh-TW" sz="2400" dirty="0"/>
              <a:t>	4.0	1</a:t>
            </a:r>
          </a:p>
          <a:p>
            <a:pPr eaLnBrk="1" hangingPunct="1">
              <a:buNone/>
              <a:tabLst>
                <a:tab pos="1603375" algn="ctr"/>
                <a:tab pos="3254375" algn="ctr"/>
                <a:tab pos="5143500" algn="ctr"/>
              </a:tabLst>
            </a:pPr>
            <a:r>
              <a:rPr lang="en-US" altLang="zh-TW" sz="2400" dirty="0"/>
              <a:t>		 </a:t>
            </a:r>
            <a:r>
              <a:rPr lang="en-US" altLang="zh-TW" sz="2400" i="1" dirty="0"/>
              <a:t>P</a:t>
            </a:r>
            <a:r>
              <a:rPr lang="en-US" altLang="zh-TW" sz="2400" i="1" baseline="-25000" dirty="0"/>
              <a:t>4</a:t>
            </a:r>
            <a:r>
              <a:rPr lang="en-US" altLang="zh-TW" sz="2400" dirty="0"/>
              <a:t>	5.0	4</a:t>
            </a:r>
          </a:p>
          <a:p>
            <a:pPr eaLnBrk="1" hangingPunct="1">
              <a:tabLst>
                <a:tab pos="1603375" algn="ctr"/>
                <a:tab pos="3254375" algn="ctr"/>
                <a:tab pos="5143500" algn="ctr"/>
              </a:tabLst>
            </a:pPr>
            <a:r>
              <a:rPr lang="en-US" altLang="zh-TW" sz="2400" dirty="0"/>
              <a:t>SJF (preemptive)</a:t>
            </a:r>
          </a:p>
          <a:p>
            <a:pPr eaLnBrk="1" hangingPunct="1">
              <a:tabLst>
                <a:tab pos="1603375" algn="ctr"/>
                <a:tab pos="3254375" algn="ctr"/>
                <a:tab pos="5143500" algn="ctr"/>
              </a:tabLst>
            </a:pPr>
            <a:endParaRPr lang="en-US" altLang="zh-TW" sz="2400" dirty="0"/>
          </a:p>
          <a:p>
            <a:pPr eaLnBrk="1" hangingPunct="1">
              <a:tabLst>
                <a:tab pos="1603375" algn="ctr"/>
                <a:tab pos="3254375" algn="ctr"/>
                <a:tab pos="5143500" algn="ctr"/>
              </a:tabLst>
            </a:pPr>
            <a:endParaRPr lang="en-US" altLang="zh-TW" sz="2400" dirty="0"/>
          </a:p>
          <a:p>
            <a:pPr eaLnBrk="1" hangingPunct="1">
              <a:tabLst>
                <a:tab pos="1603375" algn="ctr"/>
                <a:tab pos="3254375" algn="ctr"/>
                <a:tab pos="5143500" algn="ctr"/>
              </a:tabLst>
            </a:pPr>
            <a:endParaRPr lang="en-US" altLang="zh-TW" sz="2400" dirty="0"/>
          </a:p>
          <a:p>
            <a:pPr eaLnBrk="1" hangingPunct="1">
              <a:tabLst>
                <a:tab pos="1603375" algn="ctr"/>
                <a:tab pos="3254375" algn="ctr"/>
                <a:tab pos="5143500" algn="ctr"/>
              </a:tabLst>
            </a:pPr>
            <a:endParaRPr lang="en-US" altLang="zh-TW" sz="2400" dirty="0"/>
          </a:p>
          <a:p>
            <a:pPr eaLnBrk="1" hangingPunct="1">
              <a:tabLst>
                <a:tab pos="1603375" algn="ctr"/>
                <a:tab pos="3254375" algn="ctr"/>
                <a:tab pos="5143500" algn="ctr"/>
              </a:tabLst>
            </a:pPr>
            <a:r>
              <a:rPr lang="en-US" altLang="zh-TW" sz="2400" dirty="0"/>
              <a:t>Average waiting time = (9 + 1 + 0 +</a:t>
            </a:r>
            <a:r>
              <a:rPr lang="zh-TW" altLang="en-US" sz="2400" dirty="0"/>
              <a:t> </a:t>
            </a:r>
            <a:r>
              <a:rPr lang="en-US" altLang="zh-TW" sz="2400" dirty="0"/>
              <a:t>2)/4 = 3</a:t>
            </a:r>
            <a:endParaRPr lang="en-US" altLang="zh-TW" sz="2400" i="1" baseline="-25000" dirty="0"/>
          </a:p>
        </p:txBody>
      </p:sp>
      <p:sp>
        <p:nvSpPr>
          <p:cNvPr id="41" name="矩形 1">
            <a:extLst>
              <a:ext uri="{FF2B5EF4-FFF2-40B4-BE49-F238E27FC236}">
                <a16:creationId xmlns:a16="http://schemas.microsoft.com/office/drawing/2014/main" id="{E5801071-C897-45E6-ABF3-421679470A06}"/>
              </a:ext>
            </a:extLst>
          </p:cNvPr>
          <p:cNvSpPr>
            <a:spLocks noChangeArrowheads="1"/>
          </p:cNvSpPr>
          <p:nvPr/>
        </p:nvSpPr>
        <p:spPr bwMode="auto">
          <a:xfrm>
            <a:off x="3143672" y="4149081"/>
            <a:ext cx="6048672" cy="1334144"/>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grpSp>
        <p:nvGrpSpPr>
          <p:cNvPr id="16391" name="群組 4"/>
          <p:cNvGrpSpPr>
            <a:grpSpLocks/>
          </p:cNvGrpSpPr>
          <p:nvPr/>
        </p:nvGrpSpPr>
        <p:grpSpPr bwMode="auto">
          <a:xfrm>
            <a:off x="3195638" y="4278313"/>
            <a:ext cx="5924550" cy="1204912"/>
            <a:chOff x="1671786" y="4278411"/>
            <a:chExt cx="5924550" cy="1204913"/>
          </a:xfrm>
        </p:grpSpPr>
        <p:sp>
          <p:nvSpPr>
            <p:cNvPr id="16392" name="Rectangle 5"/>
            <p:cNvSpPr>
              <a:spLocks noChangeArrowheads="1"/>
            </p:cNvSpPr>
            <p:nvPr/>
          </p:nvSpPr>
          <p:spPr bwMode="auto">
            <a:xfrm flipH="1">
              <a:off x="1824186" y="4292699"/>
              <a:ext cx="5562600" cy="609600"/>
            </a:xfrm>
            <a:prstGeom prst="rect">
              <a:avLst/>
            </a:prstGeom>
            <a:solidFill>
              <a:schemeClr val="accent3">
                <a:lumMod val="9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393" name="Text Box 6"/>
            <p:cNvSpPr txBox="1">
              <a:spLocks noChangeArrowheads="1"/>
            </p:cNvSpPr>
            <p:nvPr/>
          </p:nvSpPr>
          <p:spPr bwMode="auto">
            <a:xfrm flipH="1">
              <a:off x="1900386" y="4354611"/>
              <a:ext cx="42068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1</a:t>
              </a:r>
              <a:endParaRPr kumimoji="0" lang="en-US" altLang="zh-TW">
                <a:latin typeface="Helvetica" charset="0"/>
              </a:endParaRPr>
            </a:p>
          </p:txBody>
        </p:sp>
        <p:sp>
          <p:nvSpPr>
            <p:cNvPr id="16394" name="Text Box 7"/>
            <p:cNvSpPr txBox="1">
              <a:spLocks noChangeArrowheads="1"/>
            </p:cNvSpPr>
            <p:nvPr/>
          </p:nvSpPr>
          <p:spPr bwMode="auto">
            <a:xfrm flipH="1">
              <a:off x="3195786" y="4354611"/>
              <a:ext cx="42068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3</a:t>
              </a:r>
              <a:endParaRPr kumimoji="0" lang="en-US" altLang="zh-TW">
                <a:latin typeface="Helvetica" charset="0"/>
              </a:endParaRPr>
            </a:p>
          </p:txBody>
        </p:sp>
        <p:sp>
          <p:nvSpPr>
            <p:cNvPr id="16395" name="Text Box 8"/>
            <p:cNvSpPr txBox="1">
              <a:spLocks noChangeArrowheads="1"/>
            </p:cNvSpPr>
            <p:nvPr/>
          </p:nvSpPr>
          <p:spPr bwMode="auto">
            <a:xfrm flipH="1">
              <a:off x="2662386" y="4354611"/>
              <a:ext cx="42068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2</a:t>
              </a:r>
              <a:endParaRPr kumimoji="0" lang="en-US" altLang="zh-TW">
                <a:latin typeface="Helvetica" charset="0"/>
              </a:endParaRPr>
            </a:p>
          </p:txBody>
        </p:sp>
        <p:sp>
          <p:nvSpPr>
            <p:cNvPr id="16396" name="Line 9"/>
            <p:cNvSpPr>
              <a:spLocks noChangeShapeType="1"/>
            </p:cNvSpPr>
            <p:nvPr/>
          </p:nvSpPr>
          <p:spPr bwMode="auto">
            <a:xfrm flipH="1">
              <a:off x="7381384" y="4888011"/>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397" name="Line 10"/>
            <p:cNvSpPr>
              <a:spLocks noChangeShapeType="1"/>
            </p:cNvSpPr>
            <p:nvPr/>
          </p:nvSpPr>
          <p:spPr bwMode="auto">
            <a:xfrm flipH="1">
              <a:off x="1824186" y="4902299"/>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398" name="Line 11"/>
            <p:cNvSpPr>
              <a:spLocks noChangeShapeType="1"/>
            </p:cNvSpPr>
            <p:nvPr/>
          </p:nvSpPr>
          <p:spPr bwMode="auto">
            <a:xfrm flipH="1">
              <a:off x="4567386" y="4292699"/>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399" name="Line 12"/>
            <p:cNvSpPr>
              <a:spLocks noChangeShapeType="1"/>
            </p:cNvSpPr>
            <p:nvPr/>
          </p:nvSpPr>
          <p:spPr bwMode="auto">
            <a:xfrm flipH="1">
              <a:off x="2433786" y="4278411"/>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00" name="Line 13"/>
            <p:cNvSpPr>
              <a:spLocks noChangeShapeType="1"/>
            </p:cNvSpPr>
            <p:nvPr/>
          </p:nvSpPr>
          <p:spPr bwMode="auto">
            <a:xfrm flipH="1">
              <a:off x="4110186" y="4797152"/>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01" name="Text Box 14"/>
            <p:cNvSpPr txBox="1">
              <a:spLocks noChangeArrowheads="1"/>
            </p:cNvSpPr>
            <p:nvPr/>
          </p:nvSpPr>
          <p:spPr bwMode="auto">
            <a:xfrm flipH="1">
              <a:off x="3043386" y="5116611"/>
              <a:ext cx="311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4</a:t>
              </a:r>
            </a:p>
          </p:txBody>
        </p:sp>
        <p:sp>
          <p:nvSpPr>
            <p:cNvPr id="16402" name="Text Box 15"/>
            <p:cNvSpPr txBox="1">
              <a:spLocks noChangeArrowheads="1"/>
            </p:cNvSpPr>
            <p:nvPr/>
          </p:nvSpPr>
          <p:spPr bwMode="auto">
            <a:xfrm flipH="1">
              <a:off x="2281386" y="5116611"/>
              <a:ext cx="311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2</a:t>
              </a:r>
            </a:p>
          </p:txBody>
        </p:sp>
        <p:sp>
          <p:nvSpPr>
            <p:cNvPr id="16403" name="Text Box 16"/>
            <p:cNvSpPr txBox="1">
              <a:spLocks noChangeArrowheads="1"/>
            </p:cNvSpPr>
            <p:nvPr/>
          </p:nvSpPr>
          <p:spPr bwMode="auto">
            <a:xfrm flipH="1">
              <a:off x="5557986" y="5040411"/>
              <a:ext cx="438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11</a:t>
              </a:r>
            </a:p>
          </p:txBody>
        </p:sp>
        <p:sp>
          <p:nvSpPr>
            <p:cNvPr id="16404" name="Text Box 17"/>
            <p:cNvSpPr txBox="1">
              <a:spLocks noChangeArrowheads="1"/>
            </p:cNvSpPr>
            <p:nvPr/>
          </p:nvSpPr>
          <p:spPr bwMode="auto">
            <a:xfrm flipH="1">
              <a:off x="1671786" y="5054699"/>
              <a:ext cx="311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0</a:t>
              </a:r>
            </a:p>
          </p:txBody>
        </p:sp>
        <p:sp>
          <p:nvSpPr>
            <p:cNvPr id="16405" name="Text Box 18"/>
            <p:cNvSpPr txBox="1">
              <a:spLocks noChangeArrowheads="1"/>
            </p:cNvSpPr>
            <p:nvPr/>
          </p:nvSpPr>
          <p:spPr bwMode="auto">
            <a:xfrm flipH="1">
              <a:off x="5024586" y="4354611"/>
              <a:ext cx="42068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4</a:t>
              </a:r>
              <a:endParaRPr kumimoji="0" lang="en-US" altLang="zh-TW">
                <a:latin typeface="Helvetica" charset="0"/>
              </a:endParaRPr>
            </a:p>
          </p:txBody>
        </p:sp>
        <p:sp>
          <p:nvSpPr>
            <p:cNvPr id="16406" name="Line 19"/>
            <p:cNvSpPr>
              <a:spLocks noChangeShapeType="1"/>
            </p:cNvSpPr>
            <p:nvPr/>
          </p:nvSpPr>
          <p:spPr bwMode="auto">
            <a:xfrm flipH="1">
              <a:off x="5786586" y="4292699"/>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07" name="Line 20"/>
            <p:cNvSpPr>
              <a:spLocks noChangeShapeType="1"/>
            </p:cNvSpPr>
            <p:nvPr/>
          </p:nvSpPr>
          <p:spPr bwMode="auto">
            <a:xfrm flipH="1">
              <a:off x="2128986" y="478958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08" name="Line 21"/>
            <p:cNvSpPr>
              <a:spLocks noChangeShapeType="1"/>
            </p:cNvSpPr>
            <p:nvPr/>
          </p:nvSpPr>
          <p:spPr bwMode="auto">
            <a:xfrm flipH="1">
              <a:off x="2890986" y="478958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09" name="Line 22"/>
            <p:cNvSpPr>
              <a:spLocks noChangeShapeType="1"/>
            </p:cNvSpPr>
            <p:nvPr/>
          </p:nvSpPr>
          <p:spPr bwMode="auto">
            <a:xfrm flipH="1">
              <a:off x="4567386" y="4902299"/>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10" name="Text Box 23"/>
            <p:cNvSpPr txBox="1">
              <a:spLocks noChangeArrowheads="1"/>
            </p:cNvSpPr>
            <p:nvPr/>
          </p:nvSpPr>
          <p:spPr bwMode="auto">
            <a:xfrm flipH="1">
              <a:off x="3576786" y="5116611"/>
              <a:ext cx="311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5</a:t>
              </a:r>
            </a:p>
          </p:txBody>
        </p:sp>
        <p:sp>
          <p:nvSpPr>
            <p:cNvPr id="16411" name="Line 24"/>
            <p:cNvSpPr>
              <a:spLocks noChangeShapeType="1"/>
            </p:cNvSpPr>
            <p:nvPr/>
          </p:nvSpPr>
          <p:spPr bwMode="auto">
            <a:xfrm flipH="1">
              <a:off x="4948386" y="478958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12" name="Line 25"/>
            <p:cNvSpPr>
              <a:spLocks noChangeShapeType="1"/>
            </p:cNvSpPr>
            <p:nvPr/>
          </p:nvSpPr>
          <p:spPr bwMode="auto">
            <a:xfrm flipH="1">
              <a:off x="5253186" y="478958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13" name="Line 26"/>
            <p:cNvSpPr>
              <a:spLocks noChangeShapeType="1"/>
            </p:cNvSpPr>
            <p:nvPr/>
          </p:nvSpPr>
          <p:spPr bwMode="auto">
            <a:xfrm flipH="1">
              <a:off x="5557986" y="478958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14" name="Line 27"/>
            <p:cNvSpPr>
              <a:spLocks noChangeShapeType="1"/>
            </p:cNvSpPr>
            <p:nvPr/>
          </p:nvSpPr>
          <p:spPr bwMode="auto">
            <a:xfrm flipH="1">
              <a:off x="5786586" y="4902299"/>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15" name="Text Box 28"/>
            <p:cNvSpPr txBox="1">
              <a:spLocks noChangeArrowheads="1"/>
            </p:cNvSpPr>
            <p:nvPr/>
          </p:nvSpPr>
          <p:spPr bwMode="auto">
            <a:xfrm flipH="1">
              <a:off x="4414986" y="5116611"/>
              <a:ext cx="311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7</a:t>
              </a:r>
            </a:p>
          </p:txBody>
        </p:sp>
        <p:sp>
          <p:nvSpPr>
            <p:cNvPr id="16416" name="Line 29"/>
            <p:cNvSpPr>
              <a:spLocks noChangeShapeType="1"/>
            </p:cNvSpPr>
            <p:nvPr/>
          </p:nvSpPr>
          <p:spPr bwMode="auto">
            <a:xfrm flipH="1">
              <a:off x="6167586" y="478958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17" name="Line 30"/>
            <p:cNvSpPr>
              <a:spLocks noChangeShapeType="1"/>
            </p:cNvSpPr>
            <p:nvPr/>
          </p:nvSpPr>
          <p:spPr bwMode="auto">
            <a:xfrm flipH="1">
              <a:off x="6472386" y="478958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18" name="Line 31"/>
            <p:cNvSpPr>
              <a:spLocks noChangeShapeType="1"/>
            </p:cNvSpPr>
            <p:nvPr/>
          </p:nvSpPr>
          <p:spPr bwMode="auto">
            <a:xfrm flipH="1">
              <a:off x="6777186" y="478958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19" name="Line 32"/>
            <p:cNvSpPr>
              <a:spLocks noChangeShapeType="1"/>
            </p:cNvSpPr>
            <p:nvPr/>
          </p:nvSpPr>
          <p:spPr bwMode="auto">
            <a:xfrm flipH="1">
              <a:off x="3195786" y="4278411"/>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20" name="Line 33"/>
            <p:cNvSpPr>
              <a:spLocks noChangeShapeType="1"/>
            </p:cNvSpPr>
            <p:nvPr/>
          </p:nvSpPr>
          <p:spPr bwMode="auto">
            <a:xfrm flipH="1">
              <a:off x="3729186" y="4278411"/>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21" name="Text Box 34"/>
            <p:cNvSpPr txBox="1">
              <a:spLocks noChangeArrowheads="1"/>
            </p:cNvSpPr>
            <p:nvPr/>
          </p:nvSpPr>
          <p:spPr bwMode="auto">
            <a:xfrm flipH="1">
              <a:off x="3881586" y="4354611"/>
              <a:ext cx="42068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2</a:t>
              </a:r>
              <a:endParaRPr kumimoji="0" lang="en-US" altLang="zh-TW">
                <a:latin typeface="Helvetica" charset="0"/>
              </a:endParaRPr>
            </a:p>
          </p:txBody>
        </p:sp>
        <p:sp>
          <p:nvSpPr>
            <p:cNvPr id="16422" name="Text Box 35"/>
            <p:cNvSpPr txBox="1">
              <a:spLocks noChangeArrowheads="1"/>
            </p:cNvSpPr>
            <p:nvPr/>
          </p:nvSpPr>
          <p:spPr bwMode="auto">
            <a:xfrm flipH="1">
              <a:off x="6396186" y="4354611"/>
              <a:ext cx="42068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P</a:t>
              </a:r>
              <a:r>
                <a:rPr kumimoji="0" lang="en-US" altLang="zh-TW" baseline="-25000">
                  <a:latin typeface="Helvetica" charset="0"/>
                </a:rPr>
                <a:t>1</a:t>
              </a:r>
              <a:endParaRPr kumimoji="0" lang="en-US" altLang="zh-TW">
                <a:latin typeface="Helvetica" charset="0"/>
              </a:endParaRPr>
            </a:p>
          </p:txBody>
        </p:sp>
        <p:sp>
          <p:nvSpPr>
            <p:cNvPr id="16423" name="Line 36"/>
            <p:cNvSpPr>
              <a:spLocks noChangeShapeType="1"/>
            </p:cNvSpPr>
            <p:nvPr/>
          </p:nvSpPr>
          <p:spPr bwMode="auto">
            <a:xfrm flipH="1">
              <a:off x="7081986" y="478958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424" name="Text Box 37"/>
            <p:cNvSpPr txBox="1">
              <a:spLocks noChangeArrowheads="1"/>
            </p:cNvSpPr>
            <p:nvPr/>
          </p:nvSpPr>
          <p:spPr bwMode="auto">
            <a:xfrm flipH="1">
              <a:off x="7158186" y="5040411"/>
              <a:ext cx="438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spcBef>
                  <a:spcPct val="50000"/>
                </a:spcBef>
              </a:pPr>
              <a:r>
                <a:rPr kumimoji="0" lang="en-US" altLang="zh-TW">
                  <a:latin typeface="Helvetica" charset="0"/>
                </a:rPr>
                <a:t>16</a:t>
              </a:r>
            </a:p>
          </p:txBody>
        </p:sp>
      </p:grpSp>
    </p:spTree>
    <p:extLst>
      <p:ext uri="{BB962C8B-B14F-4D97-AF65-F5344CB8AC3E}">
        <p14:creationId xmlns:p14="http://schemas.microsoft.com/office/powerpoint/2010/main" val="3933042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1278172" y="267898"/>
            <a:ext cx="9777689"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407368" y="1233489"/>
            <a:ext cx="11593288"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3930366269"/>
              </p:ext>
            </p:extLst>
          </p:nvPr>
        </p:nvGraphicFramePr>
        <p:xfrm>
          <a:off x="2482214" y="3154793"/>
          <a:ext cx="7369603" cy="2087482"/>
        </p:xfrm>
        <a:graphic>
          <a:graphicData uri="http://schemas.openxmlformats.org/presentationml/2006/ole">
            <mc:AlternateContent xmlns:mc="http://schemas.openxmlformats.org/markup-compatibility/2006">
              <mc:Choice xmlns:v="urn:schemas-microsoft-com:vml" Requires="v">
                <p:oleObj spid="_x0000_s3166" name="Equation" r:id="rId4" imgW="6400800" imgH="1778000" progId="Equation.3">
                  <p:embed/>
                </p:oleObj>
              </mc:Choice>
              <mc:Fallback>
                <p:oleObj name="Equation" r:id="rId4" imgW="6400800" imgH="1778000" progId="Equation.3">
                  <p:embed/>
                  <p:pic>
                    <p:nvPicPr>
                      <p:cNvPr id="31747" name="Object 2">
                        <a:extLst>
                          <a:ext uri="{FF2B5EF4-FFF2-40B4-BE49-F238E27FC236}">
                            <a16:creationId xmlns:a16="http://schemas.microsoft.com/office/drawing/2014/main" id="{15715238-6D8E-4D53-8F63-29A2962FEB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2214" y="3154793"/>
                        <a:ext cx="7369603" cy="2087482"/>
                      </a:xfrm>
                      <a:prstGeom prst="rect">
                        <a:avLst/>
                      </a:prstGeom>
                      <a:noFill/>
                      <a:ln>
                        <a:noFill/>
                      </a:ln>
                      <a:effectLs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87888" y="4658000"/>
            <a:ext cx="4267458" cy="97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3A983694-5F7F-4EB0-A27D-A1467A0FA623}"/>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5E705578-D063-4FF4-B023-63AE0423DE5A}"/>
              </a:ext>
            </a:extLst>
          </p:cNvPr>
          <p:cNvSpPr>
            <a:spLocks noGrp="1"/>
          </p:cNvSpPr>
          <p:nvPr>
            <p:ph type="sldNum" sz="quarter" idx="12"/>
          </p:nvPr>
        </p:nvSpPr>
        <p:spPr/>
        <p:txBody>
          <a:bodyPr/>
          <a:lstStyle/>
          <a:p>
            <a:pPr>
              <a:defRPr/>
            </a:pPr>
            <a:fld id="{8829B0A6-A5B9-4F19-A482-C4080EE7DAE7}" type="slidenum">
              <a:rPr lang="en-US" altLang="zh-TW" smtClean="0"/>
              <a:pPr>
                <a:defRPr/>
              </a:pPr>
              <a:t>21</a:t>
            </a:fld>
            <a:endParaRPr lang="en-US" altLang="zh-TW"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
          <p:cNvSpPr>
            <a:spLocks noChangeArrowheads="1"/>
          </p:cNvSpPr>
          <p:nvPr/>
        </p:nvSpPr>
        <p:spPr bwMode="auto">
          <a:xfrm>
            <a:off x="2646363" y="1198564"/>
            <a:ext cx="7345362" cy="5326061"/>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sp>
        <p:nvSpPr>
          <p:cNvPr id="18435" name="Rectangle 2"/>
          <p:cNvSpPr>
            <a:spLocks noGrp="1" noChangeArrowheads="1"/>
          </p:cNvSpPr>
          <p:nvPr>
            <p:ph type="title"/>
          </p:nvPr>
        </p:nvSpPr>
        <p:spPr>
          <a:xfrm>
            <a:off x="191344" y="0"/>
            <a:ext cx="11809312" cy="1124744"/>
          </a:xfrm>
        </p:spPr>
        <p:txBody>
          <a:bodyPr/>
          <a:lstStyle/>
          <a:p>
            <a:pPr eaLnBrk="1" hangingPunct="1"/>
            <a:r>
              <a:rPr lang="en-US" altLang="zh-TW" dirty="0"/>
              <a:t>Prediction of the Length of the Next CPU Burst</a:t>
            </a:r>
          </a:p>
        </p:txBody>
      </p:sp>
      <p:pic>
        <p:nvPicPr>
          <p:cNvPr id="184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80" y="1481185"/>
            <a:ext cx="6605327" cy="476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p:cNvSpPr>
            <a:spLocks noGrp="1"/>
          </p:cNvSpPr>
          <p:nvPr>
            <p:ph type="ftr" sz="quarter" idx="11"/>
          </p:nvPr>
        </p:nvSpPr>
        <p:spPr/>
        <p:txBody>
          <a:bodyPr/>
          <a:lstStyle/>
          <a:p>
            <a:pPr>
              <a:defRPr/>
            </a:pPr>
            <a:r>
              <a:rPr lang="en-US" altLang="zh-TW"/>
              <a:t>/90</a:t>
            </a:r>
          </a:p>
        </p:txBody>
      </p:sp>
      <p:sp>
        <p:nvSpPr>
          <p:cNvPr id="3" name="投影片編號版面配置區 2"/>
          <p:cNvSpPr>
            <a:spLocks noGrp="1"/>
          </p:cNvSpPr>
          <p:nvPr>
            <p:ph type="sldNum" sz="quarter" idx="12"/>
          </p:nvPr>
        </p:nvSpPr>
        <p:spPr/>
        <p:txBody>
          <a:bodyPr/>
          <a:lstStyle/>
          <a:p>
            <a:pPr>
              <a:defRPr/>
            </a:pPr>
            <a:fld id="{FDD56EE8-6D9C-4C63-81CD-2510EDDF1754}" type="slidenum">
              <a:rPr lang="en-US" altLang="zh-TW" smtClean="0"/>
              <a:pPr>
                <a:defRPr/>
              </a:pPr>
              <a:t>22</a:t>
            </a:fld>
            <a:endParaRPr lang="en-US" altLang="zh-TW"/>
          </a:p>
        </p:txBody>
      </p:sp>
    </p:spTree>
    <p:extLst>
      <p:ext uri="{BB962C8B-B14F-4D97-AF65-F5344CB8AC3E}">
        <p14:creationId xmlns:p14="http://schemas.microsoft.com/office/powerpoint/2010/main" val="2650125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434242" y="260648"/>
            <a:ext cx="9599802"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1193628" y="1196752"/>
            <a:ext cx="9840416" cy="5003823"/>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
        <p:nvSpPr>
          <p:cNvPr id="2" name="頁尾版面配置區 1">
            <a:extLst>
              <a:ext uri="{FF2B5EF4-FFF2-40B4-BE49-F238E27FC236}">
                <a16:creationId xmlns:a16="http://schemas.microsoft.com/office/drawing/2014/main" id="{3B1345AD-F735-4773-A66E-965922C16713}"/>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31E3763C-7BF0-424D-9C5F-D0EABA67F659}"/>
              </a:ext>
            </a:extLst>
          </p:cNvPr>
          <p:cNvSpPr>
            <a:spLocks noGrp="1"/>
          </p:cNvSpPr>
          <p:nvPr>
            <p:ph type="sldNum" sz="quarter" idx="12"/>
          </p:nvPr>
        </p:nvSpPr>
        <p:spPr/>
        <p:txBody>
          <a:bodyPr/>
          <a:lstStyle/>
          <a:p>
            <a:pPr>
              <a:defRPr/>
            </a:pPr>
            <a:fld id="{8829B0A6-A5B9-4F19-A482-C4080EE7DAE7}" type="slidenum">
              <a:rPr lang="en-US" altLang="zh-TW" smtClean="0"/>
              <a:pPr>
                <a:defRPr/>
              </a:pPr>
              <a:t>23</a:t>
            </a:fld>
            <a:endParaRPr lang="en-US" altLang="zh-TW" dirty="0"/>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1981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767408" y="1058276"/>
            <a:ext cx="10585176" cy="5467067"/>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
        <p:nvSpPr>
          <p:cNvPr id="2" name="頁尾版面配置區 1">
            <a:extLst>
              <a:ext uri="{FF2B5EF4-FFF2-40B4-BE49-F238E27FC236}">
                <a16:creationId xmlns:a16="http://schemas.microsoft.com/office/drawing/2014/main" id="{DCC619A6-8155-4EA3-B295-5424EA456744}"/>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AE7F64CF-3381-45EC-AFD0-572D32C3F6B1}"/>
              </a:ext>
            </a:extLst>
          </p:cNvPr>
          <p:cNvSpPr>
            <a:spLocks noGrp="1"/>
          </p:cNvSpPr>
          <p:nvPr>
            <p:ph type="sldNum" sz="quarter" idx="12"/>
          </p:nvPr>
        </p:nvSpPr>
        <p:spPr/>
        <p:txBody>
          <a:bodyPr/>
          <a:lstStyle/>
          <a:p>
            <a:pPr>
              <a:defRPr/>
            </a:pPr>
            <a:fld id="{8829B0A6-A5B9-4F19-A482-C4080EE7DAE7}" type="slidenum">
              <a:rPr lang="en-US" altLang="zh-TW" smtClean="0"/>
              <a:pPr>
                <a:defRPr/>
              </a:pPr>
              <a:t>24</a:t>
            </a:fld>
            <a:endParaRPr lang="en-US" altLang="zh-TW" dirty="0"/>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11424" y="86667"/>
            <a:ext cx="10011019" cy="912849"/>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191344" y="1109079"/>
            <a:ext cx="11703155" cy="5272249"/>
          </a:xfrm>
        </p:spPr>
        <p:txBody>
          <a:bodyPr/>
          <a:lstStyle/>
          <a:p>
            <a:pPr>
              <a:lnSpc>
                <a:spcPct val="90000"/>
              </a:lnSpc>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sp>
        <p:nvSpPr>
          <p:cNvPr id="2" name="頁尾版面配置區 1">
            <a:extLst>
              <a:ext uri="{FF2B5EF4-FFF2-40B4-BE49-F238E27FC236}">
                <a16:creationId xmlns:a16="http://schemas.microsoft.com/office/drawing/2014/main" id="{D039DDE3-D388-49DF-966D-5F578E070BA6}"/>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28AEE30A-D72A-4979-A270-65FD46D67475}"/>
              </a:ext>
            </a:extLst>
          </p:cNvPr>
          <p:cNvSpPr>
            <a:spLocks noGrp="1"/>
          </p:cNvSpPr>
          <p:nvPr>
            <p:ph type="sldNum" sz="quarter" idx="12"/>
          </p:nvPr>
        </p:nvSpPr>
        <p:spPr/>
        <p:txBody>
          <a:bodyPr/>
          <a:lstStyle/>
          <a:p>
            <a:pPr>
              <a:defRPr/>
            </a:pPr>
            <a:fld id="{8829B0A6-A5B9-4F19-A482-C4080EE7DAE7}" type="slidenum">
              <a:rPr lang="en-US" altLang="zh-TW" smtClean="0"/>
              <a:pPr>
                <a:defRPr/>
              </a:pPr>
              <a:t>25</a:t>
            </a:fld>
            <a:endParaRPr lang="en-US" altLang="zh-TW" dirty="0"/>
          </a:p>
        </p:txBody>
      </p:sp>
      <p:sp>
        <p:nvSpPr>
          <p:cNvPr id="7" name="矩形 1">
            <a:extLst>
              <a:ext uri="{FF2B5EF4-FFF2-40B4-BE49-F238E27FC236}">
                <a16:creationId xmlns:a16="http://schemas.microsoft.com/office/drawing/2014/main" id="{340E3E01-C601-49A4-B080-47CBC4D6104D}"/>
              </a:ext>
            </a:extLst>
          </p:cNvPr>
          <p:cNvSpPr>
            <a:spLocks noChangeArrowheads="1"/>
          </p:cNvSpPr>
          <p:nvPr/>
        </p:nvSpPr>
        <p:spPr bwMode="auto">
          <a:xfrm>
            <a:off x="2316532" y="3501008"/>
            <a:ext cx="7200800" cy="1008113"/>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1589" y="361057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
          <p:cNvSpPr>
            <a:spLocks noChangeArrowheads="1"/>
          </p:cNvSpPr>
          <p:nvPr/>
        </p:nvSpPr>
        <p:spPr bwMode="auto">
          <a:xfrm>
            <a:off x="1127448" y="1198565"/>
            <a:ext cx="10081120" cy="5110756"/>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sp>
        <p:nvSpPr>
          <p:cNvPr id="23555" name="Rectangle 2"/>
          <p:cNvSpPr>
            <a:spLocks noGrp="1" noChangeArrowheads="1"/>
          </p:cNvSpPr>
          <p:nvPr>
            <p:ph type="title"/>
          </p:nvPr>
        </p:nvSpPr>
        <p:spPr>
          <a:xfrm>
            <a:off x="911424" y="0"/>
            <a:ext cx="10369152" cy="842963"/>
          </a:xfrm>
        </p:spPr>
        <p:txBody>
          <a:bodyPr/>
          <a:lstStyle/>
          <a:p>
            <a:pPr eaLnBrk="1" hangingPunct="1"/>
            <a:r>
              <a:rPr lang="en-US" altLang="zh-TW" dirty="0"/>
              <a:t>Time Quantum and Context Switch Time</a:t>
            </a:r>
          </a:p>
        </p:txBody>
      </p:sp>
      <p:pic>
        <p:nvPicPr>
          <p:cNvPr id="2355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514" y="1628800"/>
            <a:ext cx="9396972" cy="4180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p:cNvSpPr>
            <a:spLocks noGrp="1"/>
          </p:cNvSpPr>
          <p:nvPr>
            <p:ph type="ftr" sz="quarter" idx="11"/>
          </p:nvPr>
        </p:nvSpPr>
        <p:spPr/>
        <p:txBody>
          <a:bodyPr/>
          <a:lstStyle/>
          <a:p>
            <a:pPr>
              <a:defRPr/>
            </a:pPr>
            <a:r>
              <a:rPr lang="en-US" altLang="zh-TW"/>
              <a:t>/90</a:t>
            </a:r>
          </a:p>
        </p:txBody>
      </p:sp>
      <p:sp>
        <p:nvSpPr>
          <p:cNvPr id="3" name="投影片編號版面配置區 2"/>
          <p:cNvSpPr>
            <a:spLocks noGrp="1"/>
          </p:cNvSpPr>
          <p:nvPr>
            <p:ph type="sldNum" sz="quarter" idx="12"/>
          </p:nvPr>
        </p:nvSpPr>
        <p:spPr/>
        <p:txBody>
          <a:bodyPr/>
          <a:lstStyle/>
          <a:p>
            <a:pPr>
              <a:defRPr/>
            </a:pPr>
            <a:fld id="{FDD56EE8-6D9C-4C63-81CD-2510EDDF1754}" type="slidenum">
              <a:rPr lang="en-US" altLang="zh-TW" smtClean="0"/>
              <a:pPr>
                <a:defRPr/>
              </a:pPr>
              <a:t>26</a:t>
            </a:fld>
            <a:endParaRPr lang="en-US" altLang="zh-TW"/>
          </a:p>
        </p:txBody>
      </p:sp>
    </p:spTree>
    <p:extLst>
      <p:ext uri="{BB962C8B-B14F-4D97-AF65-F5344CB8AC3E}">
        <p14:creationId xmlns:p14="http://schemas.microsoft.com/office/powerpoint/2010/main" val="3214641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
          <p:cNvSpPr>
            <a:spLocks noChangeArrowheads="1"/>
          </p:cNvSpPr>
          <p:nvPr/>
        </p:nvSpPr>
        <p:spPr bwMode="auto">
          <a:xfrm>
            <a:off x="2927648" y="1198565"/>
            <a:ext cx="6552728" cy="5182764"/>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sp>
        <p:nvSpPr>
          <p:cNvPr id="24579" name="Rectangle 2"/>
          <p:cNvSpPr>
            <a:spLocks noGrp="1" noChangeArrowheads="1"/>
          </p:cNvSpPr>
          <p:nvPr>
            <p:ph type="title"/>
          </p:nvPr>
        </p:nvSpPr>
        <p:spPr>
          <a:xfrm>
            <a:off x="0" y="1"/>
            <a:ext cx="12192000" cy="836613"/>
          </a:xfrm>
        </p:spPr>
        <p:txBody>
          <a:bodyPr/>
          <a:lstStyle/>
          <a:p>
            <a:pPr eaLnBrk="1" hangingPunct="1"/>
            <a:r>
              <a:rPr lang="en-US" altLang="zh-TW" sz="4000" dirty="0"/>
              <a:t>Turnaround Time Varies With The Time Quantum</a:t>
            </a:r>
          </a:p>
        </p:txBody>
      </p:sp>
      <p:pic>
        <p:nvPicPr>
          <p:cNvPr id="2458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077" y="1390293"/>
            <a:ext cx="5828867" cy="480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p:cNvSpPr>
            <a:spLocks noGrp="1"/>
          </p:cNvSpPr>
          <p:nvPr>
            <p:ph type="ftr" sz="quarter" idx="11"/>
          </p:nvPr>
        </p:nvSpPr>
        <p:spPr/>
        <p:txBody>
          <a:bodyPr/>
          <a:lstStyle/>
          <a:p>
            <a:pPr>
              <a:defRPr/>
            </a:pPr>
            <a:r>
              <a:rPr lang="en-US" altLang="zh-TW"/>
              <a:t>/90</a:t>
            </a:r>
          </a:p>
        </p:txBody>
      </p:sp>
      <p:sp>
        <p:nvSpPr>
          <p:cNvPr id="3" name="投影片編號版面配置區 2"/>
          <p:cNvSpPr>
            <a:spLocks noGrp="1"/>
          </p:cNvSpPr>
          <p:nvPr>
            <p:ph type="sldNum" sz="quarter" idx="12"/>
          </p:nvPr>
        </p:nvSpPr>
        <p:spPr/>
        <p:txBody>
          <a:bodyPr/>
          <a:lstStyle/>
          <a:p>
            <a:pPr>
              <a:defRPr/>
            </a:pPr>
            <a:fld id="{FDD56EE8-6D9C-4C63-81CD-2510EDDF1754}" type="slidenum">
              <a:rPr lang="en-US" altLang="zh-TW" smtClean="0"/>
              <a:pPr>
                <a:defRPr/>
              </a:pPr>
              <a:t>27</a:t>
            </a:fld>
            <a:endParaRPr lang="en-US" altLang="zh-TW"/>
          </a:p>
        </p:txBody>
      </p:sp>
    </p:spTree>
    <p:extLst>
      <p:ext uri="{BB962C8B-B14F-4D97-AF65-F5344CB8AC3E}">
        <p14:creationId xmlns:p14="http://schemas.microsoft.com/office/powerpoint/2010/main" val="2492627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2487614"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1343472" y="1340768"/>
            <a:ext cx="9721080" cy="4931815"/>
          </a:xfrm>
        </p:spPr>
        <p:txBody>
          <a:bodyPr/>
          <a:lstStyle/>
          <a:p>
            <a:r>
              <a:rPr lang="en-US" altLang="en-US" sz="2400" dirty="0"/>
              <a:t>A priority number (integer) is associated with each process</a:t>
            </a:r>
          </a:p>
          <a:p>
            <a:endParaRPr lang="en-US" altLang="en-US" sz="700" dirty="0"/>
          </a:p>
          <a:p>
            <a:r>
              <a:rPr lang="en-US" altLang="en-US" sz="2400" dirty="0"/>
              <a:t>The CPU is allocated to the process with the highest priority (smallest integer </a:t>
            </a:r>
            <a:r>
              <a:rPr lang="en-US" altLang="en-US" sz="2400" dirty="0">
                <a:sym typeface="Symbol" panose="05050102010706020507" pitchFamily="18" charset="2"/>
              </a:rPr>
              <a:t> highest priority)</a:t>
            </a:r>
          </a:p>
          <a:p>
            <a:pPr lvl="1"/>
            <a:r>
              <a:rPr lang="en-US" altLang="en-US" sz="2000" dirty="0"/>
              <a:t>Preemptive</a:t>
            </a:r>
          </a:p>
          <a:p>
            <a:pPr lvl="1"/>
            <a:r>
              <a:rPr lang="en-US" altLang="en-US" sz="2000" dirty="0"/>
              <a:t>Nonpreemptive</a:t>
            </a:r>
          </a:p>
          <a:p>
            <a:pPr lvl="1"/>
            <a:endParaRPr lang="en-US" altLang="en-US" sz="700" dirty="0"/>
          </a:p>
          <a:p>
            <a:r>
              <a:rPr lang="en-US" altLang="en-US" sz="2400" dirty="0"/>
              <a:t>SJF is priority scheduling where priority is the inverse of predicted next CPU burst time</a:t>
            </a:r>
          </a:p>
          <a:p>
            <a:endParaRPr lang="en-US" altLang="en-US" sz="700" dirty="0"/>
          </a:p>
          <a:p>
            <a:r>
              <a:rPr lang="en-US" altLang="en-US" sz="2400" dirty="0"/>
              <a:t>Problem </a:t>
            </a:r>
            <a:r>
              <a:rPr lang="en-US" altLang="en-US" sz="2400" dirty="0">
                <a:sym typeface="Symbol" panose="05050102010706020507" pitchFamily="18" charset="2"/>
              </a:rPr>
              <a:t> </a:t>
            </a:r>
            <a:r>
              <a:rPr lang="en-US" altLang="en-US" sz="2400" b="1" dirty="0">
                <a:solidFill>
                  <a:srgbClr val="006699"/>
                </a:solidFill>
                <a:latin typeface="+mj-lt"/>
                <a:sym typeface="Symbol" panose="05050102010706020507" pitchFamily="18" charset="2"/>
              </a:rPr>
              <a:t>Starvation</a:t>
            </a:r>
            <a:r>
              <a:rPr lang="en-US" altLang="en-US" sz="2400" b="1" dirty="0">
                <a:sym typeface="Symbol" panose="05050102010706020507" pitchFamily="18" charset="2"/>
              </a:rPr>
              <a:t> </a:t>
            </a:r>
            <a:r>
              <a:rPr lang="en-US" altLang="en-US" sz="2400" dirty="0">
                <a:sym typeface="Symbol" panose="05050102010706020507" pitchFamily="18" charset="2"/>
              </a:rPr>
              <a:t>– low priority processes may never execute</a:t>
            </a:r>
          </a:p>
          <a:p>
            <a:endParaRPr lang="en-US" altLang="en-US" sz="700" dirty="0">
              <a:sym typeface="Symbol" panose="05050102010706020507" pitchFamily="18" charset="2"/>
            </a:endParaRPr>
          </a:p>
          <a:p>
            <a:r>
              <a:rPr lang="en-US" altLang="en-US" sz="2400" dirty="0">
                <a:sym typeface="Symbol" panose="05050102010706020507" pitchFamily="18" charset="2"/>
              </a:rPr>
              <a:t>Solution  </a:t>
            </a:r>
            <a:r>
              <a:rPr lang="en-US" altLang="en-US" sz="2400" b="1" dirty="0">
                <a:solidFill>
                  <a:srgbClr val="006699"/>
                </a:solidFill>
                <a:latin typeface="+mj-lt"/>
                <a:sym typeface="Symbol" panose="05050102010706020507" pitchFamily="18" charset="2"/>
              </a:rPr>
              <a:t>Aging</a:t>
            </a:r>
            <a:r>
              <a:rPr lang="en-US" altLang="en-US" sz="2400" b="1" dirty="0">
                <a:sym typeface="Symbol" panose="05050102010706020507" pitchFamily="18" charset="2"/>
              </a:rPr>
              <a:t> </a:t>
            </a:r>
            <a:r>
              <a:rPr lang="en-US" altLang="en-US" sz="2400" dirty="0">
                <a:sym typeface="Symbol" panose="05050102010706020507" pitchFamily="18" charset="2"/>
              </a:rPr>
              <a:t>– as time progresses increase the priority of the process</a:t>
            </a:r>
          </a:p>
          <a:p>
            <a:pPr>
              <a:buFont typeface="Monotype Sorts" pitchFamily="-84" charset="2"/>
              <a:buNone/>
            </a:pPr>
            <a:endParaRPr lang="en-US" altLang="en-US" sz="2400" b="1" dirty="0">
              <a:solidFill>
                <a:srgbClr val="3366FF"/>
              </a:solidFill>
              <a:sym typeface="Symbol" panose="05050102010706020507" pitchFamily="18" charset="2"/>
            </a:endParaRPr>
          </a:p>
        </p:txBody>
      </p:sp>
      <p:sp>
        <p:nvSpPr>
          <p:cNvPr id="2" name="頁尾版面配置區 1">
            <a:extLst>
              <a:ext uri="{FF2B5EF4-FFF2-40B4-BE49-F238E27FC236}">
                <a16:creationId xmlns:a16="http://schemas.microsoft.com/office/drawing/2014/main" id="{248BA154-7BC5-4F8A-B3E9-B40C1F357CEC}"/>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C53AEE7C-0E91-4022-8F42-769C9EE9FD16}"/>
              </a:ext>
            </a:extLst>
          </p:cNvPr>
          <p:cNvSpPr>
            <a:spLocks noGrp="1"/>
          </p:cNvSpPr>
          <p:nvPr>
            <p:ph type="sldNum" sz="quarter" idx="12"/>
          </p:nvPr>
        </p:nvSpPr>
        <p:spPr/>
        <p:txBody>
          <a:bodyPr/>
          <a:lstStyle/>
          <a:p>
            <a:pPr>
              <a:defRPr/>
            </a:pPr>
            <a:fld id="{8829B0A6-A5B9-4F19-A482-C4080EE7DAE7}" type="slidenum">
              <a:rPr lang="en-US" altLang="zh-TW" smtClean="0"/>
              <a:pPr>
                <a:defRPr/>
              </a:pPr>
              <a:t>28</a:t>
            </a:fld>
            <a:endParaRPr lang="en-US" altLang="zh-TW" dirty="0"/>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1981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191344" y="1340768"/>
            <a:ext cx="11809312" cy="4752528"/>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
        <p:nvSpPr>
          <p:cNvPr id="2" name="頁尾版面配置區 1">
            <a:extLst>
              <a:ext uri="{FF2B5EF4-FFF2-40B4-BE49-F238E27FC236}">
                <a16:creationId xmlns:a16="http://schemas.microsoft.com/office/drawing/2014/main" id="{0795D227-814C-41A4-B29C-B2CDB0E254CC}"/>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BBF571C2-2A18-447F-B8CE-A0FA00AA8860}"/>
              </a:ext>
            </a:extLst>
          </p:cNvPr>
          <p:cNvSpPr>
            <a:spLocks noGrp="1"/>
          </p:cNvSpPr>
          <p:nvPr>
            <p:ph type="sldNum" sz="quarter" idx="12"/>
          </p:nvPr>
        </p:nvSpPr>
        <p:spPr/>
        <p:txBody>
          <a:bodyPr/>
          <a:lstStyle/>
          <a:p>
            <a:pPr>
              <a:defRPr/>
            </a:pPr>
            <a:fld id="{8829B0A6-A5B9-4F19-A482-C4080EE7DAE7}" type="slidenum">
              <a:rPr lang="en-US" altLang="zh-TW" smtClean="0"/>
              <a:pPr>
                <a:defRPr/>
              </a:pPr>
              <a:t>2</a:t>
            </a:fld>
            <a:endParaRPr lang="en-US" altLang="zh-TW" dirty="0"/>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363168" y="265114"/>
            <a:ext cx="9299377"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1487488" y="1233488"/>
            <a:ext cx="9180512" cy="5219848"/>
          </a:xfrm>
          <a:solidFill>
            <a:srgbClr val="D7D7F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ltLang="en-US" sz="2400" dirty="0"/>
          </a:p>
          <a:p>
            <a:endParaRPr lang="en-US" altLang="en-US" sz="2400" dirty="0"/>
          </a:p>
          <a:p>
            <a:endParaRPr lang="en-US" altLang="en-US" sz="2400" dirty="0"/>
          </a:p>
          <a:p>
            <a:endParaRPr lang="en-US" altLang="en-US" sz="2400" dirty="0"/>
          </a:p>
          <a:p>
            <a:endParaRPr lang="en-US" altLang="en-US" sz="2400" dirty="0"/>
          </a:p>
          <a:p>
            <a:endParaRPr lang="en-US" altLang="en-US" sz="2400" dirty="0"/>
          </a:p>
          <a:p>
            <a:endParaRPr lang="en-US" altLang="en-US" sz="2400" dirty="0"/>
          </a:p>
          <a:p>
            <a:pPr marL="0" indent="0">
              <a:buNone/>
            </a:pPr>
            <a:endParaRPr lang="en-US" altLang="en-US" sz="2400" dirty="0"/>
          </a:p>
          <a:p>
            <a:r>
              <a:rPr lang="en-US" altLang="en-US" sz="2400" dirty="0"/>
              <a:t>Priority scheduling Gantt Chart</a:t>
            </a:r>
          </a:p>
          <a:p>
            <a:endParaRPr lang="en-US" altLang="en-US" sz="2400" dirty="0"/>
          </a:p>
          <a:p>
            <a:endParaRPr lang="en-US" altLang="en-US" sz="2400" dirty="0"/>
          </a:p>
          <a:p>
            <a:r>
              <a:rPr lang="en-US" altLang="en-US" sz="2400" dirty="0"/>
              <a:t>Average waiting time = 8.2</a:t>
            </a:r>
          </a:p>
        </p:txBody>
      </p:sp>
      <p:sp>
        <p:nvSpPr>
          <p:cNvPr id="3" name="頁尾版面配置區 2">
            <a:extLst>
              <a:ext uri="{FF2B5EF4-FFF2-40B4-BE49-F238E27FC236}">
                <a16:creationId xmlns:a16="http://schemas.microsoft.com/office/drawing/2014/main" id="{D6321567-DD85-4FCE-90D8-FE3D4745D730}"/>
              </a:ext>
            </a:extLst>
          </p:cNvPr>
          <p:cNvSpPr>
            <a:spLocks noGrp="1"/>
          </p:cNvSpPr>
          <p:nvPr>
            <p:ph type="ftr" sz="quarter" idx="11"/>
          </p:nvPr>
        </p:nvSpPr>
        <p:spPr/>
        <p:txBody>
          <a:bodyPr/>
          <a:lstStyle/>
          <a:p>
            <a:pPr>
              <a:defRPr/>
            </a:pPr>
            <a:r>
              <a:rPr lang="en-US" altLang="zh-TW"/>
              <a:t>/90</a:t>
            </a:r>
            <a:endParaRPr lang="en-US" altLang="zh-TW" dirty="0"/>
          </a:p>
        </p:txBody>
      </p:sp>
      <p:sp>
        <p:nvSpPr>
          <p:cNvPr id="4" name="投影片編號版面配置區 3">
            <a:extLst>
              <a:ext uri="{FF2B5EF4-FFF2-40B4-BE49-F238E27FC236}">
                <a16:creationId xmlns:a16="http://schemas.microsoft.com/office/drawing/2014/main" id="{1A0FF31F-AB18-4F6F-ACA6-ECDC903F2D7D}"/>
              </a:ext>
            </a:extLst>
          </p:cNvPr>
          <p:cNvSpPr>
            <a:spLocks noGrp="1"/>
          </p:cNvSpPr>
          <p:nvPr>
            <p:ph type="sldNum" sz="quarter" idx="12"/>
          </p:nvPr>
        </p:nvSpPr>
        <p:spPr/>
        <p:txBody>
          <a:bodyPr/>
          <a:lstStyle/>
          <a:p>
            <a:pPr>
              <a:defRPr/>
            </a:pPr>
            <a:fld id="{8829B0A6-A5B9-4F19-A482-C4080EE7DAE7}" type="slidenum">
              <a:rPr lang="en-US" altLang="zh-TW" smtClean="0"/>
              <a:pPr>
                <a:defRPr/>
              </a:pPr>
              <a:t>29</a:t>
            </a:fld>
            <a:endParaRPr lang="en-US" altLang="zh-TW" dirty="0"/>
          </a:p>
        </p:txBody>
      </p:sp>
      <p:sp>
        <p:nvSpPr>
          <p:cNvPr id="9" name="矩形 1">
            <a:extLst>
              <a:ext uri="{FF2B5EF4-FFF2-40B4-BE49-F238E27FC236}">
                <a16:creationId xmlns:a16="http://schemas.microsoft.com/office/drawing/2014/main" id="{F602607F-B780-4C9F-8F8A-95EA6A9D3F91}"/>
              </a:ext>
            </a:extLst>
          </p:cNvPr>
          <p:cNvSpPr>
            <a:spLocks noChangeArrowheads="1"/>
          </p:cNvSpPr>
          <p:nvPr/>
        </p:nvSpPr>
        <p:spPr bwMode="auto">
          <a:xfrm>
            <a:off x="2711624" y="5192462"/>
            <a:ext cx="6768752" cy="929205"/>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262" y="5320281"/>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4">
            <a:extLst>
              <a:ext uri="{FF2B5EF4-FFF2-40B4-BE49-F238E27FC236}">
                <a16:creationId xmlns:a16="http://schemas.microsoft.com/office/drawing/2014/main" id="{9B68E92C-A878-4E8C-904B-1A08591086F9}"/>
              </a:ext>
            </a:extLst>
          </p:cNvPr>
          <p:cNvPicPr>
            <a:picLocks noChangeAspect="1"/>
          </p:cNvPicPr>
          <p:nvPr/>
        </p:nvPicPr>
        <p:blipFill>
          <a:blip r:embed="rId4"/>
          <a:stretch>
            <a:fillRect/>
          </a:stretch>
        </p:blipFill>
        <p:spPr>
          <a:xfrm>
            <a:off x="3152370" y="1441619"/>
            <a:ext cx="5887257" cy="3143795"/>
          </a:xfrm>
          <a:prstGeom prst="rect">
            <a:avLst/>
          </a:prstGeom>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207137" y="169724"/>
            <a:ext cx="9777725" cy="811004"/>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1883531" y="3933056"/>
            <a:ext cx="8424935" cy="2516477"/>
          </a:xfrm>
          <a:solidFill>
            <a:srgbClr val="D7D7F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en-US" sz="2400" dirty="0"/>
              <a:t>Run the process with the highest priority. Processes with the same priority run round-robin</a:t>
            </a:r>
          </a:p>
          <a:p>
            <a:r>
              <a:rPr lang="en-US" altLang="en-US" sz="2400" dirty="0"/>
              <a:t>Gantt Chart with time quantum = 2</a:t>
            </a:r>
          </a:p>
          <a:p>
            <a:endParaRPr lang="en-US" altLang="en-US" sz="2400" dirty="0"/>
          </a:p>
          <a:p>
            <a:endParaRPr lang="en-US" altLang="en-US" sz="2400" dirty="0"/>
          </a:p>
          <a:p>
            <a:endParaRPr lang="en-US" altLang="en-US" sz="2400" dirty="0"/>
          </a:p>
        </p:txBody>
      </p:sp>
      <p:pic>
        <p:nvPicPr>
          <p:cNvPr id="2" name="圖片 1">
            <a:extLst>
              <a:ext uri="{FF2B5EF4-FFF2-40B4-BE49-F238E27FC236}">
                <a16:creationId xmlns:a16="http://schemas.microsoft.com/office/drawing/2014/main" id="{36720254-2C52-4739-8551-898043A0F7EC}"/>
              </a:ext>
            </a:extLst>
          </p:cNvPr>
          <p:cNvPicPr>
            <a:picLocks noChangeAspect="1"/>
          </p:cNvPicPr>
          <p:nvPr/>
        </p:nvPicPr>
        <p:blipFill>
          <a:blip r:embed="rId3"/>
          <a:stretch>
            <a:fillRect/>
          </a:stretch>
        </p:blipFill>
        <p:spPr>
          <a:xfrm>
            <a:off x="3711837" y="1336223"/>
            <a:ext cx="4768324" cy="2384162"/>
          </a:xfrm>
          <a:prstGeom prst="rect">
            <a:avLst/>
          </a:prstGeom>
        </p:spPr>
      </p:pic>
      <p:sp>
        <p:nvSpPr>
          <p:cNvPr id="3" name="頁尾版面配置區 2">
            <a:extLst>
              <a:ext uri="{FF2B5EF4-FFF2-40B4-BE49-F238E27FC236}">
                <a16:creationId xmlns:a16="http://schemas.microsoft.com/office/drawing/2014/main" id="{13B16FEC-2127-4F0F-BFED-6C11E5411BC5}"/>
              </a:ext>
            </a:extLst>
          </p:cNvPr>
          <p:cNvSpPr>
            <a:spLocks noGrp="1"/>
          </p:cNvSpPr>
          <p:nvPr>
            <p:ph type="ftr" sz="quarter" idx="11"/>
          </p:nvPr>
        </p:nvSpPr>
        <p:spPr/>
        <p:txBody>
          <a:bodyPr/>
          <a:lstStyle/>
          <a:p>
            <a:pPr>
              <a:defRPr/>
            </a:pPr>
            <a:r>
              <a:rPr lang="en-US" altLang="zh-TW"/>
              <a:t>/90</a:t>
            </a:r>
            <a:endParaRPr lang="en-US" altLang="zh-TW" dirty="0"/>
          </a:p>
        </p:txBody>
      </p:sp>
      <p:sp>
        <p:nvSpPr>
          <p:cNvPr id="4" name="投影片編號版面配置區 3">
            <a:extLst>
              <a:ext uri="{FF2B5EF4-FFF2-40B4-BE49-F238E27FC236}">
                <a16:creationId xmlns:a16="http://schemas.microsoft.com/office/drawing/2014/main" id="{0EDAA65C-1924-46AD-8C42-1DBBA1625726}"/>
              </a:ext>
            </a:extLst>
          </p:cNvPr>
          <p:cNvSpPr>
            <a:spLocks noGrp="1"/>
          </p:cNvSpPr>
          <p:nvPr>
            <p:ph type="sldNum" sz="quarter" idx="12"/>
          </p:nvPr>
        </p:nvSpPr>
        <p:spPr/>
        <p:txBody>
          <a:bodyPr/>
          <a:lstStyle/>
          <a:p>
            <a:pPr>
              <a:defRPr/>
            </a:pPr>
            <a:fld id="{8829B0A6-A5B9-4F19-A482-C4080EE7DAE7}" type="slidenum">
              <a:rPr lang="en-US" altLang="zh-TW" smtClean="0"/>
              <a:pPr>
                <a:defRPr/>
              </a:pPr>
              <a:t>30</a:t>
            </a:fld>
            <a:endParaRPr lang="en-US" altLang="zh-TW" dirty="0"/>
          </a:p>
        </p:txBody>
      </p:sp>
      <p:sp>
        <p:nvSpPr>
          <p:cNvPr id="8" name="矩形 1">
            <a:extLst>
              <a:ext uri="{FF2B5EF4-FFF2-40B4-BE49-F238E27FC236}">
                <a16:creationId xmlns:a16="http://schemas.microsoft.com/office/drawing/2014/main" id="{748C4138-FF40-4B5B-9249-E55C5A1B37F8}"/>
              </a:ext>
            </a:extLst>
          </p:cNvPr>
          <p:cNvSpPr>
            <a:spLocks noChangeArrowheads="1"/>
          </p:cNvSpPr>
          <p:nvPr/>
        </p:nvSpPr>
        <p:spPr bwMode="auto">
          <a:xfrm>
            <a:off x="2495600" y="5229199"/>
            <a:ext cx="7200800" cy="1008113"/>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7963" y="5373216"/>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2497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39416" y="1124744"/>
            <a:ext cx="10657184" cy="5399881"/>
          </a:xfrm>
        </p:spPr>
        <p:txBody>
          <a:bodyPr/>
          <a:lstStyle/>
          <a:p>
            <a:r>
              <a:rPr lang="en-US" altLang="en-US" dirty="0"/>
              <a:t>With priority scheduling, have separate queues for each priority.</a:t>
            </a:r>
          </a:p>
          <a:p>
            <a:r>
              <a:rPr lang="en-US" altLang="en-US" dirty="0"/>
              <a:t>Schedule the process in the highest-priority queue!</a:t>
            </a:r>
          </a:p>
        </p:txBody>
      </p:sp>
      <p:sp>
        <p:nvSpPr>
          <p:cNvPr id="5" name="矩形 1">
            <a:extLst>
              <a:ext uri="{FF2B5EF4-FFF2-40B4-BE49-F238E27FC236}">
                <a16:creationId xmlns:a16="http://schemas.microsoft.com/office/drawing/2014/main" id="{5D030B47-9266-49E9-8D1E-50E252211E0B}"/>
              </a:ext>
            </a:extLst>
          </p:cNvPr>
          <p:cNvSpPr>
            <a:spLocks noChangeArrowheads="1"/>
          </p:cNvSpPr>
          <p:nvPr/>
        </p:nvSpPr>
        <p:spPr bwMode="auto">
          <a:xfrm>
            <a:off x="4079776" y="2204865"/>
            <a:ext cx="4464496" cy="4319760"/>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812" y="2435851"/>
            <a:ext cx="3826711" cy="394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CBB0D119-0946-4C83-BA26-B1287E495689}"/>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20F95091-EFCB-4382-A1D1-BE4A93E92738}"/>
              </a:ext>
            </a:extLst>
          </p:cNvPr>
          <p:cNvSpPr>
            <a:spLocks noGrp="1"/>
          </p:cNvSpPr>
          <p:nvPr>
            <p:ph type="sldNum" sz="quarter" idx="12"/>
          </p:nvPr>
        </p:nvSpPr>
        <p:spPr/>
        <p:txBody>
          <a:bodyPr/>
          <a:lstStyle/>
          <a:p>
            <a:pPr>
              <a:defRPr/>
            </a:pPr>
            <a:fld id="{8829B0A6-A5B9-4F19-A482-C4080EE7DAE7}" type="slidenum">
              <a:rPr lang="en-US" altLang="zh-TW" smtClean="0"/>
              <a:pPr>
                <a:defRPr/>
              </a:pPr>
              <a:t>31</a:t>
            </a:fld>
            <a:endParaRPr lang="en-US" altLang="zh-TW"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2414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a:xfrm>
            <a:off x="822324" y="1164535"/>
            <a:ext cx="10547351" cy="5096023"/>
          </a:xfrm>
        </p:spPr>
        <p:txBody>
          <a:bodyPr/>
          <a:lstStyle/>
          <a:p>
            <a:r>
              <a:rPr lang="en-US" altLang="en-US" dirty="0"/>
              <a:t>Prioritization based upon process type</a:t>
            </a:r>
          </a:p>
        </p:txBody>
      </p:sp>
      <p:sp>
        <p:nvSpPr>
          <p:cNvPr id="5" name="矩形 1">
            <a:extLst>
              <a:ext uri="{FF2B5EF4-FFF2-40B4-BE49-F238E27FC236}">
                <a16:creationId xmlns:a16="http://schemas.microsoft.com/office/drawing/2014/main" id="{C1F8CCB5-FFFC-4E20-9C3E-8AC073BEF399}"/>
              </a:ext>
            </a:extLst>
          </p:cNvPr>
          <p:cNvSpPr>
            <a:spLocks noChangeArrowheads="1"/>
          </p:cNvSpPr>
          <p:nvPr/>
        </p:nvSpPr>
        <p:spPr bwMode="auto">
          <a:xfrm>
            <a:off x="1895786" y="1873357"/>
            <a:ext cx="8592702" cy="4363956"/>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6" y="2031279"/>
            <a:ext cx="7635552" cy="4062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0F9DAE43-9A35-4389-A3C9-77F21F24FCFB}"/>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C366223F-3657-4186-8390-9C0D987F2909}"/>
              </a:ext>
            </a:extLst>
          </p:cNvPr>
          <p:cNvSpPr>
            <a:spLocks noGrp="1"/>
          </p:cNvSpPr>
          <p:nvPr>
            <p:ph type="sldNum" sz="quarter" idx="12"/>
          </p:nvPr>
        </p:nvSpPr>
        <p:spPr/>
        <p:txBody>
          <a:bodyPr/>
          <a:lstStyle/>
          <a:p>
            <a:pPr>
              <a:defRPr/>
            </a:pPr>
            <a:fld id="{8829B0A6-A5B9-4F19-A482-C4080EE7DAE7}" type="slidenum">
              <a:rPr lang="en-US" altLang="zh-TW" smtClean="0"/>
              <a:pPr>
                <a:defRPr/>
              </a:pPr>
              <a:t>32</a:t>
            </a:fld>
            <a:endParaRPr lang="en-US" altLang="zh-TW" dirty="0"/>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2184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1199456" y="1340768"/>
            <a:ext cx="10153127" cy="4752528"/>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
        <p:nvSpPr>
          <p:cNvPr id="2" name="頁尾版面配置區 1">
            <a:extLst>
              <a:ext uri="{FF2B5EF4-FFF2-40B4-BE49-F238E27FC236}">
                <a16:creationId xmlns:a16="http://schemas.microsoft.com/office/drawing/2014/main" id="{22251E09-F787-470A-A9C0-814480E627C6}"/>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9C40BAA0-1B21-49C0-BE00-30FAD62C806D}"/>
              </a:ext>
            </a:extLst>
          </p:cNvPr>
          <p:cNvSpPr>
            <a:spLocks noGrp="1"/>
          </p:cNvSpPr>
          <p:nvPr>
            <p:ph type="sldNum" sz="quarter" idx="12"/>
          </p:nvPr>
        </p:nvSpPr>
        <p:spPr/>
        <p:txBody>
          <a:bodyPr/>
          <a:lstStyle/>
          <a:p>
            <a:pPr>
              <a:defRPr/>
            </a:pPr>
            <a:fld id="{8829B0A6-A5B9-4F19-A482-C4080EE7DAE7}" type="slidenum">
              <a:rPr lang="en-US" altLang="zh-TW" smtClean="0"/>
              <a:pPr>
                <a:defRPr/>
              </a:pPr>
              <a:t>33</a:t>
            </a:fld>
            <a:endParaRPr lang="en-US" altLang="zh-TW"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415480" y="29980"/>
            <a:ext cx="9605015"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263351" y="1097410"/>
            <a:ext cx="5832649" cy="5139902"/>
          </a:xfrm>
        </p:spPr>
        <p:txBody>
          <a:bodyPr/>
          <a:lstStyle/>
          <a:p>
            <a:r>
              <a:rPr lang="en-US" altLang="en-US" dirty="0"/>
              <a:t>Three queues: </a:t>
            </a:r>
          </a:p>
          <a:p>
            <a:pPr lvl="1"/>
            <a:r>
              <a:rPr lang="en-US" altLang="en-US" sz="2000" i="1" dirty="0"/>
              <a:t>Q</a:t>
            </a:r>
            <a:r>
              <a:rPr lang="en-US" altLang="en-US" sz="2000" baseline="-25000" dirty="0"/>
              <a:t>0</a:t>
            </a:r>
            <a:r>
              <a:rPr lang="en-US" altLang="en-US" sz="2000" dirty="0"/>
              <a:t> – RR with time quantum 8 milliseconds</a:t>
            </a:r>
          </a:p>
          <a:p>
            <a:pPr lvl="1"/>
            <a:r>
              <a:rPr lang="en-US" altLang="en-US" sz="2000" i="1" dirty="0"/>
              <a:t>Q</a:t>
            </a:r>
            <a:r>
              <a:rPr lang="en-US" altLang="en-US" sz="2000" baseline="-25000" dirty="0"/>
              <a:t>1</a:t>
            </a:r>
            <a:r>
              <a:rPr lang="en-US" altLang="en-US" sz="2000" dirty="0"/>
              <a:t> – RR time quantum 16 milliseconds</a:t>
            </a:r>
          </a:p>
          <a:p>
            <a:pPr lvl="1"/>
            <a:r>
              <a:rPr lang="en-US" altLang="en-US" sz="2000" i="1" dirty="0"/>
              <a:t>Q</a:t>
            </a:r>
            <a:r>
              <a:rPr lang="en-US" altLang="en-US" sz="2000" baseline="-25000" dirty="0"/>
              <a:t>2</a:t>
            </a:r>
            <a:r>
              <a:rPr lang="en-US" altLang="en-US" sz="2000" dirty="0"/>
              <a:t> – FCFS</a:t>
            </a:r>
            <a:endParaRPr lang="en-US" altLang="en-US" sz="1800" dirty="0"/>
          </a:p>
          <a:p>
            <a:r>
              <a:rPr lang="en-US" altLang="en-US" dirty="0"/>
              <a:t>Scheduling</a:t>
            </a:r>
          </a:p>
          <a:p>
            <a:pPr lvl="1"/>
            <a:r>
              <a:rPr lang="en-US" altLang="en-US" sz="2000" dirty="0"/>
              <a:t>A new process enters queue </a:t>
            </a:r>
            <a:r>
              <a:rPr lang="en-US" altLang="en-US" sz="2000" i="1" dirty="0"/>
              <a:t>Q</a:t>
            </a:r>
            <a:r>
              <a:rPr lang="en-US" altLang="en-US" sz="2000" i="1" baseline="-25000" dirty="0"/>
              <a:t>0</a:t>
            </a:r>
            <a:r>
              <a:rPr lang="en-US" altLang="en-US" sz="2000" i="1" dirty="0"/>
              <a:t> </a:t>
            </a:r>
            <a:r>
              <a:rPr lang="en-US" altLang="en-US" sz="2000" dirty="0"/>
              <a:t>which is served</a:t>
            </a:r>
            <a:r>
              <a:rPr lang="en-US" altLang="en-US" sz="2000" i="1" dirty="0"/>
              <a:t> </a:t>
            </a:r>
            <a:r>
              <a:rPr lang="en-US" altLang="en-US" sz="2000" dirty="0"/>
              <a:t>in</a:t>
            </a:r>
            <a:r>
              <a:rPr lang="en-US" altLang="en-US" sz="2000" i="1" dirty="0"/>
              <a:t> </a:t>
            </a:r>
            <a:r>
              <a:rPr lang="en-US" altLang="en-US" sz="2000" dirty="0"/>
              <a:t>RR</a:t>
            </a:r>
          </a:p>
          <a:p>
            <a:pPr lvl="2"/>
            <a:r>
              <a:rPr lang="en-US" altLang="en-US" sz="1800" dirty="0"/>
              <a:t>When it gains CPU, the process receives 8 milliseconds</a:t>
            </a:r>
          </a:p>
          <a:p>
            <a:pPr lvl="2"/>
            <a:r>
              <a:rPr lang="en-US" altLang="en-US" sz="1800" dirty="0"/>
              <a:t>If it does not finish in 8 milliseconds, the process  is moved to queue </a:t>
            </a:r>
            <a:r>
              <a:rPr lang="en-US" altLang="en-US" sz="1800" i="1" dirty="0"/>
              <a:t>Q</a:t>
            </a:r>
            <a:r>
              <a:rPr lang="en-US" altLang="en-US" sz="1800" baseline="-25000" dirty="0"/>
              <a:t>1</a:t>
            </a:r>
            <a:endParaRPr lang="en-US" altLang="en-US" sz="1800" dirty="0"/>
          </a:p>
          <a:p>
            <a:pPr lvl="1"/>
            <a:r>
              <a:rPr lang="en-US" altLang="en-US" sz="2000" dirty="0"/>
              <a:t>At </a:t>
            </a:r>
            <a:r>
              <a:rPr lang="en-US" altLang="en-US" sz="2000" i="1" dirty="0"/>
              <a:t>Q</a:t>
            </a:r>
            <a:r>
              <a:rPr lang="en-US" altLang="en-US" sz="2000" baseline="-25000" dirty="0"/>
              <a:t>1</a:t>
            </a:r>
            <a:r>
              <a:rPr lang="en-US" altLang="en-US" sz="2000" dirty="0"/>
              <a:t> job is again served in RR and receives 16 additional milliseconds</a:t>
            </a:r>
          </a:p>
          <a:p>
            <a:pPr lvl="2"/>
            <a:r>
              <a:rPr lang="en-US" altLang="en-US" sz="1800" dirty="0"/>
              <a:t>If it still does not complete, it is preempted and moved to queue </a:t>
            </a:r>
            <a:r>
              <a:rPr lang="en-US" altLang="en-US" sz="1800" i="1" dirty="0"/>
              <a:t>Q</a:t>
            </a:r>
            <a:r>
              <a:rPr lang="en-US" altLang="en-US" sz="1800" baseline="-25000" dirty="0"/>
              <a:t>2</a:t>
            </a:r>
            <a:endParaRPr lang="en-US" altLang="en-US" sz="1800" dirty="0"/>
          </a:p>
        </p:txBody>
      </p:sp>
      <p:sp>
        <p:nvSpPr>
          <p:cNvPr id="5" name="矩形 1">
            <a:extLst>
              <a:ext uri="{FF2B5EF4-FFF2-40B4-BE49-F238E27FC236}">
                <a16:creationId xmlns:a16="http://schemas.microsoft.com/office/drawing/2014/main" id="{5615256C-BFE6-4D79-97F7-F9D2E01824FF}"/>
              </a:ext>
            </a:extLst>
          </p:cNvPr>
          <p:cNvSpPr>
            <a:spLocks noChangeArrowheads="1"/>
          </p:cNvSpPr>
          <p:nvPr/>
        </p:nvSpPr>
        <p:spPr bwMode="auto">
          <a:xfrm>
            <a:off x="6221133" y="1844824"/>
            <a:ext cx="5688633" cy="3816424"/>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048" y="2276872"/>
            <a:ext cx="5015417" cy="304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E98C0F0B-2F45-4CE5-AD3B-45978555455C}"/>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27E50A0C-B701-4140-8BC4-FC784F2E1CD9}"/>
              </a:ext>
            </a:extLst>
          </p:cNvPr>
          <p:cNvSpPr>
            <a:spLocks noGrp="1"/>
          </p:cNvSpPr>
          <p:nvPr>
            <p:ph type="sldNum" sz="quarter" idx="12"/>
          </p:nvPr>
        </p:nvSpPr>
        <p:spPr/>
        <p:txBody>
          <a:bodyPr/>
          <a:lstStyle/>
          <a:p>
            <a:pPr>
              <a:defRPr/>
            </a:pPr>
            <a:fld id="{8829B0A6-A5B9-4F19-A482-C4080EE7DAE7}" type="slidenum">
              <a:rPr lang="en-US" altLang="zh-TW" smtClean="0"/>
              <a:pPr>
                <a:defRPr/>
              </a:pPr>
              <a:t>34</a:t>
            </a:fld>
            <a:endParaRPr lang="en-US" altLang="zh-TW" dirty="0"/>
          </a:p>
        </p:txBody>
      </p:sp>
    </p:spTree>
    <p:extLst>
      <p:ext uri="{BB962C8B-B14F-4D97-AF65-F5344CB8AC3E}">
        <p14:creationId xmlns:p14="http://schemas.microsoft.com/office/powerpoint/2010/main" val="4526471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1981200" y="229606"/>
            <a:ext cx="8229600" cy="576262"/>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659396" y="1340768"/>
            <a:ext cx="10873207" cy="4604096"/>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
        <p:nvSpPr>
          <p:cNvPr id="2" name="頁尾版面配置區 1">
            <a:extLst>
              <a:ext uri="{FF2B5EF4-FFF2-40B4-BE49-F238E27FC236}">
                <a16:creationId xmlns:a16="http://schemas.microsoft.com/office/drawing/2014/main" id="{D8BE8199-63C6-469D-A874-1598F0280149}"/>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0AA1B680-FEB9-4A56-859C-6572B2FD36A9}"/>
              </a:ext>
            </a:extLst>
          </p:cNvPr>
          <p:cNvSpPr>
            <a:spLocks noGrp="1"/>
          </p:cNvSpPr>
          <p:nvPr>
            <p:ph type="sldNum" sz="quarter" idx="12"/>
          </p:nvPr>
        </p:nvSpPr>
        <p:spPr/>
        <p:txBody>
          <a:bodyPr/>
          <a:lstStyle/>
          <a:p>
            <a:pPr>
              <a:defRPr/>
            </a:pPr>
            <a:fld id="{8829B0A6-A5B9-4F19-A482-C4080EE7DAE7}" type="slidenum">
              <a:rPr lang="en-US" altLang="zh-TW" smtClean="0"/>
              <a:pPr>
                <a:defRPr/>
              </a:pPr>
              <a:t>35</a:t>
            </a:fld>
            <a:endParaRPr lang="en-US" altLang="zh-TW"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2233614" y="226237"/>
            <a:ext cx="7977187" cy="576262"/>
          </a:xfrm>
        </p:spPr>
        <p:txBody>
          <a:bodyPr/>
          <a:lstStyle/>
          <a:p>
            <a:pPr eaLnBrk="1" hangingPunct="1"/>
            <a:r>
              <a:rPr lang="en-US" altLang="en-US" dirty="0" err="1"/>
              <a:t>Pthread</a:t>
            </a:r>
            <a:r>
              <a:rPr lang="en-US" altLang="en-US" dirty="0"/>
              <a:t>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2135560" y="1412776"/>
            <a:ext cx="7623109" cy="3546475"/>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
        <p:nvSpPr>
          <p:cNvPr id="2" name="頁尾版面配置區 1">
            <a:extLst>
              <a:ext uri="{FF2B5EF4-FFF2-40B4-BE49-F238E27FC236}">
                <a16:creationId xmlns:a16="http://schemas.microsoft.com/office/drawing/2014/main" id="{1A948C7C-2E34-4CFC-B4E5-5A5A813C9A7E}"/>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B00286A3-595C-4F3B-9E5E-5C93716AC195}"/>
              </a:ext>
            </a:extLst>
          </p:cNvPr>
          <p:cNvSpPr>
            <a:spLocks noGrp="1"/>
          </p:cNvSpPr>
          <p:nvPr>
            <p:ph type="sldNum" sz="quarter" idx="12"/>
          </p:nvPr>
        </p:nvSpPr>
        <p:spPr/>
        <p:txBody>
          <a:bodyPr/>
          <a:lstStyle/>
          <a:p>
            <a:pPr>
              <a:defRPr/>
            </a:pPr>
            <a:fld id="{8829B0A6-A5B9-4F19-A482-C4080EE7DAE7}" type="slidenum">
              <a:rPr lang="en-US" altLang="zh-TW" smtClean="0"/>
              <a:pPr>
                <a:defRPr/>
              </a:pPr>
              <a:t>36</a:t>
            </a:fld>
            <a:endParaRPr lang="en-US" altLang="zh-TW"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2307771" y="224522"/>
            <a:ext cx="7903029" cy="576262"/>
          </a:xfrm>
        </p:spPr>
        <p:txBody>
          <a:bodyPr/>
          <a:lstStyle/>
          <a:p>
            <a:pPr eaLnBrk="1" hangingPunct="1"/>
            <a:r>
              <a:rPr lang="en-US" altLang="en-US" dirty="0" err="1"/>
              <a:t>Pthread</a:t>
            </a:r>
            <a:r>
              <a:rPr lang="en-US" altLang="en-US" dirty="0"/>
              <a:t>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2850129" y="861278"/>
            <a:ext cx="6818312" cy="5772200"/>
          </a:xfrm>
        </p:spPr>
        <p:txBody>
          <a:bodyPr/>
          <a:lstStyle/>
          <a:p>
            <a:pPr marL="0" indent="0">
              <a:buNone/>
            </a:pPr>
            <a:r>
              <a:rPr lang="en-US" altLang="en-US" sz="1600" dirty="0">
                <a:latin typeface="Courier New" panose="02070309020205020404" pitchFamily="49" charset="0"/>
              </a:rPr>
              <a:t>#include &lt;</a:t>
            </a:r>
            <a:r>
              <a:rPr lang="en-US" altLang="en-US" sz="1600" dirty="0" err="1">
                <a:latin typeface="Courier New" panose="02070309020205020404" pitchFamily="49" charset="0"/>
              </a:rPr>
              <a:t>pthread.h</a:t>
            </a:r>
            <a:r>
              <a:rPr lang="en-US" altLang="en-US" sz="1600" dirty="0">
                <a:latin typeface="Courier New" panose="02070309020205020404" pitchFamily="49" charset="0"/>
              </a:rPr>
              <a:t>&gt; </a:t>
            </a:r>
          </a:p>
          <a:p>
            <a:pPr marL="0" indent="0">
              <a:buNone/>
            </a:pPr>
            <a:r>
              <a:rPr lang="en-US" altLang="en-US" sz="1600" dirty="0">
                <a:latin typeface="Courier New" panose="02070309020205020404" pitchFamily="49" charset="0"/>
              </a:rPr>
              <a:t>#include &lt;</a:t>
            </a:r>
            <a:r>
              <a:rPr lang="en-US" altLang="en-US" sz="1600" dirty="0" err="1">
                <a:latin typeface="Courier New" panose="02070309020205020404" pitchFamily="49" charset="0"/>
              </a:rPr>
              <a:t>stdio.h</a:t>
            </a:r>
            <a:r>
              <a:rPr lang="en-US" altLang="en-US" sz="1600" dirty="0">
                <a:latin typeface="Courier New" panose="02070309020205020404" pitchFamily="49" charset="0"/>
              </a:rPr>
              <a:t>&gt; </a:t>
            </a:r>
          </a:p>
          <a:p>
            <a:pPr marL="0" indent="0">
              <a:buNone/>
            </a:pPr>
            <a:r>
              <a:rPr lang="en-US" altLang="en-US" sz="1600" dirty="0">
                <a:latin typeface="Courier New" panose="02070309020205020404" pitchFamily="49" charset="0"/>
              </a:rPr>
              <a:t>#define NUM_THREADS 5 </a:t>
            </a:r>
          </a:p>
          <a:p>
            <a:pPr marL="0" indent="0">
              <a:buNone/>
            </a:pPr>
            <a:r>
              <a:rPr lang="en-US" altLang="en-US" sz="1600" dirty="0">
                <a:latin typeface="Courier New" panose="02070309020205020404" pitchFamily="49" charset="0"/>
              </a:rPr>
              <a:t>int main(int </a:t>
            </a:r>
            <a:r>
              <a:rPr lang="en-US" altLang="en-US" sz="1600" dirty="0" err="1">
                <a:latin typeface="Courier New" panose="02070309020205020404" pitchFamily="49" charset="0"/>
              </a:rPr>
              <a:t>argc</a:t>
            </a:r>
            <a:r>
              <a:rPr lang="en-US" altLang="en-US" sz="1600" dirty="0">
                <a:latin typeface="Courier New" panose="02070309020205020404" pitchFamily="49" charset="0"/>
              </a:rPr>
              <a:t>, char *</a:t>
            </a:r>
            <a:r>
              <a:rPr lang="en-US" altLang="en-US" sz="1600" dirty="0" err="1">
                <a:latin typeface="Courier New" panose="02070309020205020404" pitchFamily="49" charset="0"/>
              </a:rPr>
              <a:t>argv</a:t>
            </a:r>
            <a:r>
              <a:rPr lang="en-US" altLang="en-US" sz="1600" dirty="0">
                <a:latin typeface="Courier New" panose="02070309020205020404" pitchFamily="49" charset="0"/>
              </a:rPr>
              <a:t>[]) { </a:t>
            </a:r>
          </a:p>
          <a:p>
            <a:pPr marL="0" indent="0">
              <a:buNone/>
            </a:pPr>
            <a:r>
              <a:rPr lang="en-US" altLang="en-US" sz="1600" dirty="0">
                <a:latin typeface="Courier New" panose="02070309020205020404" pitchFamily="49" charset="0"/>
              </a:rPr>
              <a:t>   int </a:t>
            </a:r>
            <a:r>
              <a:rPr lang="en-US" altLang="en-US" sz="1600" dirty="0" err="1">
                <a:latin typeface="Courier New" panose="02070309020205020404" pitchFamily="49" charset="0"/>
              </a:rPr>
              <a:t>i</a:t>
            </a:r>
            <a:r>
              <a:rPr lang="en-US" altLang="en-US" sz="1600" dirty="0">
                <a:latin typeface="Courier New" panose="02070309020205020404" pitchFamily="49" charset="0"/>
              </a:rPr>
              <a:t>, scope;</a:t>
            </a:r>
            <a:br>
              <a:rPr lang="en-US" altLang="en-US" sz="1600" dirty="0">
                <a:latin typeface="Courier New" panose="02070309020205020404" pitchFamily="49" charset="0"/>
              </a:rPr>
            </a:br>
            <a:r>
              <a:rPr lang="en-US" altLang="en-US" sz="1600" dirty="0">
                <a:latin typeface="Courier New" panose="02070309020205020404" pitchFamily="49" charset="0"/>
              </a:rPr>
              <a:t>   </a:t>
            </a:r>
            <a:r>
              <a:rPr lang="en-US" altLang="en-US" sz="1600" dirty="0" err="1">
                <a:latin typeface="Courier New" panose="02070309020205020404" pitchFamily="49" charset="0"/>
              </a:rPr>
              <a:t>pthread_t</a:t>
            </a:r>
            <a:r>
              <a:rPr lang="en-US" altLang="en-US" sz="1600" dirty="0">
                <a:latin typeface="Courier New" panose="02070309020205020404" pitchFamily="49" charset="0"/>
              </a:rPr>
              <a:t> </a:t>
            </a:r>
            <a:r>
              <a:rPr lang="en-US" altLang="en-US" sz="1600" dirty="0" err="1">
                <a:latin typeface="Courier New" panose="02070309020205020404" pitchFamily="49" charset="0"/>
              </a:rPr>
              <a:t>tid</a:t>
            </a:r>
            <a:r>
              <a:rPr lang="en-US" altLang="en-US" sz="1600" dirty="0">
                <a:latin typeface="Courier New" panose="02070309020205020404" pitchFamily="49" charset="0"/>
              </a:rPr>
              <a:t>[NUM THREADS]; </a:t>
            </a:r>
          </a:p>
          <a:p>
            <a:pPr marL="0" indent="0">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pthread_attr_t</a:t>
            </a:r>
            <a:r>
              <a:rPr lang="en-US" altLang="en-US" sz="1600" dirty="0">
                <a:latin typeface="Courier New" panose="02070309020205020404" pitchFamily="49" charset="0"/>
              </a:rPr>
              <a:t> </a:t>
            </a:r>
            <a:r>
              <a:rPr lang="en-US" altLang="en-US" sz="1600" dirty="0" err="1">
                <a:latin typeface="Courier New" panose="02070309020205020404" pitchFamily="49" charset="0"/>
              </a:rPr>
              <a:t>attr</a:t>
            </a:r>
            <a:r>
              <a:rPr lang="en-US" altLang="en-US" sz="1600" dirty="0">
                <a:latin typeface="Courier New" panose="02070309020205020404" pitchFamily="49" charset="0"/>
              </a:rPr>
              <a:t>; </a:t>
            </a:r>
          </a:p>
          <a:p>
            <a:pPr marL="0" indent="0">
              <a:buNone/>
            </a:pPr>
            <a:r>
              <a:rPr lang="en-US" altLang="en-US" sz="1600" dirty="0">
                <a:latin typeface="Courier New" panose="02070309020205020404" pitchFamily="49" charset="0"/>
              </a:rPr>
              <a:t>   /* get the default attributes */ </a:t>
            </a:r>
          </a:p>
          <a:p>
            <a:pPr marL="0" indent="0">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pthread_attr_init</a:t>
            </a:r>
            <a:r>
              <a:rPr lang="en-US" altLang="en-US" sz="1600" dirty="0">
                <a:latin typeface="Courier New" panose="02070309020205020404" pitchFamily="49" charset="0"/>
              </a:rPr>
              <a:t>(&amp;</a:t>
            </a:r>
            <a:r>
              <a:rPr lang="en-US" altLang="en-US" sz="1600" dirty="0" err="1">
                <a:latin typeface="Courier New" panose="02070309020205020404" pitchFamily="49" charset="0"/>
              </a:rPr>
              <a:t>attr</a:t>
            </a:r>
            <a:r>
              <a:rPr lang="en-US" altLang="en-US" sz="1600" dirty="0">
                <a:latin typeface="Courier New" panose="02070309020205020404" pitchFamily="49" charset="0"/>
              </a:rPr>
              <a:t>); </a:t>
            </a:r>
          </a:p>
          <a:p>
            <a:pPr marL="0" indent="0">
              <a:buNone/>
            </a:pPr>
            <a:r>
              <a:rPr lang="en-US" altLang="en-US" sz="1600" dirty="0">
                <a:latin typeface="Courier New" panose="02070309020205020404" pitchFamily="49" charset="0"/>
              </a:rPr>
              <a:t>   /* first inquire on the current scope */</a:t>
            </a:r>
            <a:br>
              <a:rPr lang="en-US" altLang="en-US" sz="1600" dirty="0">
                <a:latin typeface="Courier New" panose="02070309020205020404" pitchFamily="49" charset="0"/>
              </a:rPr>
            </a:br>
            <a:r>
              <a:rPr lang="en-US" altLang="en-US" sz="1600" dirty="0">
                <a:latin typeface="Courier New" panose="02070309020205020404" pitchFamily="49" charset="0"/>
              </a:rPr>
              <a:t>   if (</a:t>
            </a:r>
            <a:r>
              <a:rPr lang="en-US" altLang="en-US" sz="1600" dirty="0" err="1">
                <a:latin typeface="Courier New" panose="02070309020205020404" pitchFamily="49" charset="0"/>
              </a:rPr>
              <a:t>pthread_attr_getscope</a:t>
            </a:r>
            <a:r>
              <a:rPr lang="en-US" altLang="en-US" sz="1600" dirty="0">
                <a:latin typeface="Courier New" panose="02070309020205020404" pitchFamily="49" charset="0"/>
              </a:rPr>
              <a:t>(&amp;</a:t>
            </a:r>
            <a:r>
              <a:rPr lang="en-US" altLang="en-US" sz="1600" dirty="0" err="1">
                <a:latin typeface="Courier New" panose="02070309020205020404" pitchFamily="49" charset="0"/>
              </a:rPr>
              <a:t>attr</a:t>
            </a:r>
            <a:r>
              <a:rPr lang="en-US" altLang="en-US" sz="1600" dirty="0">
                <a:latin typeface="Courier New" panose="02070309020205020404" pitchFamily="49" charset="0"/>
              </a:rPr>
              <a:t>, &amp;scope) != 0) </a:t>
            </a:r>
          </a:p>
          <a:p>
            <a:pPr marL="0" indent="0">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fprintf</a:t>
            </a:r>
            <a:r>
              <a:rPr lang="en-US" altLang="en-US" sz="1600" dirty="0">
                <a:latin typeface="Courier New" panose="02070309020205020404" pitchFamily="49" charset="0"/>
              </a:rPr>
              <a:t>(stderr, "Unable to get scheduling scope\n"); </a:t>
            </a:r>
          </a:p>
          <a:p>
            <a:pPr marL="0" indent="0">
              <a:buNone/>
            </a:pPr>
            <a:r>
              <a:rPr lang="en-US" altLang="en-US" sz="1600" dirty="0">
                <a:latin typeface="Courier New" panose="02070309020205020404" pitchFamily="49" charset="0"/>
              </a:rPr>
              <a:t>   else { </a:t>
            </a:r>
          </a:p>
          <a:p>
            <a:pPr marL="0" indent="0">
              <a:buNone/>
            </a:pPr>
            <a:r>
              <a:rPr lang="en-US" altLang="en-US" sz="1600" dirty="0">
                <a:latin typeface="Courier New" panose="02070309020205020404" pitchFamily="49" charset="0"/>
              </a:rPr>
              <a:t>      if (scope == PTHREAD_SCOPE_PROCESS) </a:t>
            </a:r>
          </a:p>
          <a:p>
            <a:pPr marL="0" indent="0">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printf</a:t>
            </a:r>
            <a:r>
              <a:rPr lang="en-US" altLang="en-US" sz="1600" dirty="0">
                <a:latin typeface="Courier New" panose="02070309020205020404" pitchFamily="49" charset="0"/>
              </a:rPr>
              <a:t>("PTHREAD_SCOPE_PROCESS"); </a:t>
            </a:r>
          </a:p>
          <a:p>
            <a:pPr marL="0" indent="0">
              <a:buNone/>
            </a:pPr>
            <a:r>
              <a:rPr lang="en-US" altLang="en-US" sz="1600" dirty="0">
                <a:latin typeface="Courier New" panose="02070309020205020404" pitchFamily="49" charset="0"/>
              </a:rPr>
              <a:t>      else if (scope == PTHREAD_SCOPE_SYSTEM) </a:t>
            </a:r>
          </a:p>
          <a:p>
            <a:pPr marL="0" indent="0">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printf</a:t>
            </a:r>
            <a:r>
              <a:rPr lang="en-US" altLang="en-US" sz="1600" dirty="0">
                <a:latin typeface="Courier New" panose="02070309020205020404" pitchFamily="49" charset="0"/>
              </a:rPr>
              <a:t>("PTHREAD_SCOPE_SYSTEM"); </a:t>
            </a:r>
          </a:p>
          <a:p>
            <a:pPr marL="0" indent="0">
              <a:buNone/>
            </a:pPr>
            <a:r>
              <a:rPr lang="en-US" altLang="en-US" sz="1600" dirty="0">
                <a:latin typeface="Courier New" panose="02070309020205020404" pitchFamily="49" charset="0"/>
              </a:rPr>
              <a:t>      else</a:t>
            </a:r>
            <a:br>
              <a:rPr lang="en-US" altLang="en-US" sz="1600" dirty="0">
                <a:latin typeface="Courier New" panose="02070309020205020404" pitchFamily="49" charset="0"/>
              </a:rPr>
            </a:br>
            <a:r>
              <a:rPr lang="en-US" altLang="en-US" sz="1600" dirty="0">
                <a:latin typeface="Courier New" panose="02070309020205020404" pitchFamily="49" charset="0"/>
              </a:rPr>
              <a:t>         </a:t>
            </a:r>
            <a:r>
              <a:rPr lang="en-US" altLang="en-US" sz="1600" dirty="0" err="1">
                <a:latin typeface="Courier New" panose="02070309020205020404" pitchFamily="49" charset="0"/>
              </a:rPr>
              <a:t>fprintf</a:t>
            </a:r>
            <a:r>
              <a:rPr lang="en-US" altLang="en-US" sz="1600" dirty="0">
                <a:latin typeface="Courier New" panose="02070309020205020404" pitchFamily="49" charset="0"/>
              </a:rPr>
              <a:t>(stderr, "Illegal scope value.\n"); </a:t>
            </a:r>
          </a:p>
          <a:p>
            <a:pPr marL="0" indent="0">
              <a:buNone/>
            </a:pPr>
            <a:r>
              <a:rPr lang="en-US" altLang="en-US" sz="1600" dirty="0">
                <a:latin typeface="Courier New" panose="02070309020205020404" pitchFamily="49" charset="0"/>
              </a:rPr>
              <a:t>   } </a:t>
            </a:r>
          </a:p>
        </p:txBody>
      </p:sp>
      <p:sp>
        <p:nvSpPr>
          <p:cNvPr id="2" name="頁尾版面配置區 1">
            <a:extLst>
              <a:ext uri="{FF2B5EF4-FFF2-40B4-BE49-F238E27FC236}">
                <a16:creationId xmlns:a16="http://schemas.microsoft.com/office/drawing/2014/main" id="{4AEA6D69-F3F8-48AF-B8BD-72FE29698C9B}"/>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79037F3C-5824-4A88-92C1-34B96508A04C}"/>
              </a:ext>
            </a:extLst>
          </p:cNvPr>
          <p:cNvSpPr>
            <a:spLocks noGrp="1"/>
          </p:cNvSpPr>
          <p:nvPr>
            <p:ph type="sldNum" sz="quarter" idx="12"/>
          </p:nvPr>
        </p:nvSpPr>
        <p:spPr/>
        <p:txBody>
          <a:bodyPr/>
          <a:lstStyle/>
          <a:p>
            <a:pPr>
              <a:defRPr/>
            </a:pPr>
            <a:fld id="{8829B0A6-A5B9-4F19-A482-C4080EE7DAE7}" type="slidenum">
              <a:rPr lang="en-US" altLang="zh-TW" smtClean="0"/>
              <a:pPr>
                <a:defRPr/>
              </a:pPr>
              <a:t>37</a:t>
            </a:fld>
            <a:endParaRPr lang="en-US" altLang="zh-TW" dirty="0"/>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2345094" y="231158"/>
            <a:ext cx="7837714" cy="576262"/>
          </a:xfrm>
        </p:spPr>
        <p:txBody>
          <a:bodyPr/>
          <a:lstStyle/>
          <a:p>
            <a:pPr eaLnBrk="1" hangingPunct="1"/>
            <a:r>
              <a:rPr lang="en-US" altLang="en-US" dirty="0" err="1"/>
              <a:t>Pthread</a:t>
            </a:r>
            <a:r>
              <a:rPr lang="en-US" altLang="en-US" dirty="0"/>
              <a:t>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2603176" y="1196752"/>
            <a:ext cx="7321550" cy="5430090"/>
          </a:xfrm>
        </p:spPr>
        <p:txBody>
          <a:bodyPr/>
          <a:lstStyle/>
          <a:p>
            <a:pPr marL="0" indent="0">
              <a:buNone/>
            </a:pPr>
            <a:r>
              <a:rPr lang="en-US" altLang="en-US" sz="1800" dirty="0">
                <a:latin typeface="Courier New" panose="02070309020205020404" pitchFamily="49" charset="0"/>
              </a:rPr>
              <a:t>   /* set the scheduling algorithm to PCS or SCS */ </a:t>
            </a:r>
          </a:p>
          <a:p>
            <a:pPr marL="0" indent="0">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pthread_attr_setscope</a:t>
            </a:r>
            <a:r>
              <a:rPr lang="en-US" altLang="en-US" sz="1800" dirty="0">
                <a:latin typeface="Courier New" panose="02070309020205020404" pitchFamily="49" charset="0"/>
              </a:rPr>
              <a:t>(&amp;</a:t>
            </a:r>
            <a:r>
              <a:rPr lang="en-US" altLang="en-US" sz="1800" dirty="0" err="1">
                <a:latin typeface="Courier New" panose="02070309020205020404" pitchFamily="49" charset="0"/>
              </a:rPr>
              <a:t>attr</a:t>
            </a:r>
            <a:r>
              <a:rPr lang="en-US" altLang="en-US" sz="1800" dirty="0">
                <a:latin typeface="Courier New" panose="02070309020205020404" pitchFamily="49" charset="0"/>
              </a:rPr>
              <a:t>, PTHREAD_SCOPE_SYSTEM); </a:t>
            </a:r>
          </a:p>
          <a:p>
            <a:pPr marL="0" indent="0">
              <a:buNone/>
            </a:pPr>
            <a:r>
              <a:rPr lang="en-US" altLang="en-US" sz="1800" dirty="0">
                <a:latin typeface="Courier New" panose="02070309020205020404" pitchFamily="49" charset="0"/>
              </a:rPr>
              <a:t>   /* create the threads */</a:t>
            </a:r>
            <a:br>
              <a:rPr lang="en-US" altLang="en-US" sz="1800" dirty="0">
                <a:latin typeface="Courier New" panose="02070309020205020404" pitchFamily="49" charset="0"/>
              </a:rPr>
            </a:br>
            <a:r>
              <a:rPr lang="en-US" altLang="en-US" sz="1800" dirty="0">
                <a:latin typeface="Courier New" panose="02070309020205020404" pitchFamily="49" charset="0"/>
              </a:rPr>
              <a:t>   for (</a:t>
            </a:r>
            <a:r>
              <a:rPr lang="en-US" altLang="en-US" sz="1800" dirty="0" err="1">
                <a:latin typeface="Courier New" panose="02070309020205020404" pitchFamily="49" charset="0"/>
              </a:rPr>
              <a:t>i</a:t>
            </a:r>
            <a:r>
              <a:rPr lang="en-US" altLang="en-US" sz="1800" dirty="0">
                <a:latin typeface="Courier New" panose="02070309020205020404" pitchFamily="49" charset="0"/>
              </a:rPr>
              <a:t> = 0; </a:t>
            </a:r>
            <a:r>
              <a:rPr lang="en-US" altLang="en-US" sz="1800" dirty="0" err="1">
                <a:latin typeface="Courier New" panose="02070309020205020404" pitchFamily="49" charset="0"/>
              </a:rPr>
              <a:t>i</a:t>
            </a:r>
            <a:r>
              <a:rPr lang="en-US" altLang="en-US" sz="1800" dirty="0">
                <a:latin typeface="Courier New" panose="02070309020205020404" pitchFamily="49" charset="0"/>
              </a:rPr>
              <a:t> &lt; NUM_THREADS; </a:t>
            </a:r>
            <a:r>
              <a:rPr lang="en-US" altLang="en-US" sz="1800" dirty="0" err="1">
                <a:latin typeface="Courier New" panose="02070309020205020404" pitchFamily="49" charset="0"/>
              </a:rPr>
              <a:t>i</a:t>
            </a: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pthread_create</a:t>
            </a:r>
            <a:r>
              <a:rPr lang="en-US" altLang="en-US" sz="1800" dirty="0">
                <a:latin typeface="Courier New" panose="02070309020205020404" pitchFamily="49" charset="0"/>
              </a:rPr>
              <a:t>(&amp;</a:t>
            </a:r>
            <a:r>
              <a:rPr lang="en-US" altLang="en-US" sz="1800" dirty="0" err="1">
                <a:latin typeface="Courier New" panose="02070309020205020404" pitchFamily="49" charset="0"/>
              </a:rPr>
              <a:t>tid</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1800" dirty="0">
                <a:latin typeface="Courier New" panose="02070309020205020404" pitchFamily="49" charset="0"/>
              </a:rPr>
              <a:t>],&amp;</a:t>
            </a:r>
            <a:r>
              <a:rPr lang="en-US" altLang="en-US" sz="1800" dirty="0" err="1">
                <a:latin typeface="Courier New" panose="02070309020205020404" pitchFamily="49" charset="0"/>
              </a:rPr>
              <a:t>attr,runner,NULL</a:t>
            </a: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 now join on each thread */</a:t>
            </a:r>
            <a:br>
              <a:rPr lang="en-US" altLang="en-US" sz="1800" dirty="0">
                <a:latin typeface="Courier New" panose="02070309020205020404" pitchFamily="49" charset="0"/>
              </a:rPr>
            </a:br>
            <a:r>
              <a:rPr lang="en-US" altLang="en-US" sz="1800" dirty="0">
                <a:latin typeface="Courier New" panose="02070309020205020404" pitchFamily="49" charset="0"/>
              </a:rPr>
              <a:t>   for (</a:t>
            </a:r>
            <a:r>
              <a:rPr lang="en-US" altLang="en-US" sz="1800" dirty="0" err="1">
                <a:latin typeface="Courier New" panose="02070309020205020404" pitchFamily="49" charset="0"/>
              </a:rPr>
              <a:t>i</a:t>
            </a:r>
            <a:r>
              <a:rPr lang="en-US" altLang="en-US" sz="1800" dirty="0">
                <a:latin typeface="Courier New" panose="02070309020205020404" pitchFamily="49" charset="0"/>
              </a:rPr>
              <a:t> = 0; </a:t>
            </a:r>
            <a:r>
              <a:rPr lang="en-US" altLang="en-US" sz="1800" dirty="0" err="1">
                <a:latin typeface="Courier New" panose="02070309020205020404" pitchFamily="49" charset="0"/>
              </a:rPr>
              <a:t>i</a:t>
            </a:r>
            <a:r>
              <a:rPr lang="en-US" altLang="en-US" sz="1800" dirty="0">
                <a:latin typeface="Courier New" panose="02070309020205020404" pitchFamily="49" charset="0"/>
              </a:rPr>
              <a:t> &lt; NUM_THREADS; </a:t>
            </a:r>
            <a:r>
              <a:rPr lang="en-US" altLang="en-US" sz="1800" dirty="0" err="1">
                <a:latin typeface="Courier New" panose="02070309020205020404" pitchFamily="49" charset="0"/>
              </a:rPr>
              <a:t>i</a:t>
            </a: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pthread_join</a:t>
            </a:r>
            <a:r>
              <a:rPr lang="en-US" altLang="en-US" sz="1800" dirty="0">
                <a:latin typeface="Courier New" panose="02070309020205020404" pitchFamily="49" charset="0"/>
              </a:rPr>
              <a:t>(</a:t>
            </a:r>
            <a:r>
              <a:rPr lang="en-US" altLang="en-US" sz="1800" dirty="0" err="1">
                <a:latin typeface="Courier New" panose="02070309020205020404" pitchFamily="49" charset="0"/>
              </a:rPr>
              <a:t>tid</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1800" dirty="0">
                <a:latin typeface="Courier New" panose="02070309020205020404" pitchFamily="49" charset="0"/>
              </a:rPr>
              <a:t>], NULL); </a:t>
            </a:r>
          </a:p>
          <a:p>
            <a:pPr marL="0" indent="0">
              <a:buNone/>
            </a:pP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Each thread will begin control in this function */ </a:t>
            </a:r>
          </a:p>
          <a:p>
            <a:pPr marL="0" indent="0">
              <a:buNone/>
            </a:pPr>
            <a:r>
              <a:rPr lang="en-US" altLang="en-US" sz="1800" dirty="0">
                <a:latin typeface="Courier New" panose="02070309020205020404" pitchFamily="49" charset="0"/>
              </a:rPr>
              <a:t>void *runner(void *param)</a:t>
            </a:r>
            <a:br>
              <a:rPr lang="en-US" altLang="en-US" sz="1800" dirty="0">
                <a:latin typeface="Courier New" panose="02070309020205020404" pitchFamily="49" charset="0"/>
              </a:rPr>
            </a:b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 do some work ... */ </a:t>
            </a:r>
          </a:p>
          <a:p>
            <a:pPr marL="0" indent="0">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pthread_exit</a:t>
            </a:r>
            <a:r>
              <a:rPr lang="en-US" altLang="en-US" sz="1800" dirty="0">
                <a:latin typeface="Courier New" panose="02070309020205020404" pitchFamily="49" charset="0"/>
              </a:rPr>
              <a:t>(0); </a:t>
            </a:r>
          </a:p>
          <a:p>
            <a:pPr marL="0" indent="0">
              <a:buNone/>
            </a:pPr>
            <a:r>
              <a:rPr lang="en-US" altLang="en-US" sz="1800" dirty="0">
                <a:latin typeface="Courier New" panose="02070309020205020404" pitchFamily="49" charset="0"/>
              </a:rPr>
              <a:t>} </a:t>
            </a:r>
          </a:p>
        </p:txBody>
      </p:sp>
      <p:sp>
        <p:nvSpPr>
          <p:cNvPr id="2" name="頁尾版面配置區 1">
            <a:extLst>
              <a:ext uri="{FF2B5EF4-FFF2-40B4-BE49-F238E27FC236}">
                <a16:creationId xmlns:a16="http://schemas.microsoft.com/office/drawing/2014/main" id="{8C2C590F-0396-435A-8562-BE26D7829428}"/>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81807F1F-F726-4F16-AFA2-C98CD74A3AD3}"/>
              </a:ext>
            </a:extLst>
          </p:cNvPr>
          <p:cNvSpPr>
            <a:spLocks noGrp="1"/>
          </p:cNvSpPr>
          <p:nvPr>
            <p:ph type="sldNum" sz="quarter" idx="12"/>
          </p:nvPr>
        </p:nvSpPr>
        <p:spPr/>
        <p:txBody>
          <a:bodyPr/>
          <a:lstStyle/>
          <a:p>
            <a:pPr>
              <a:defRPr/>
            </a:pPr>
            <a:fld id="{8829B0A6-A5B9-4F19-A482-C4080EE7DAE7}" type="slidenum">
              <a:rPr lang="en-US" altLang="zh-TW" smtClean="0"/>
              <a:pPr>
                <a:defRPr/>
              </a:pPr>
              <a:t>38</a:t>
            </a:fld>
            <a:endParaRPr lang="en-US" altLang="zh-TW"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a:extLst>
              <a:ext uri="{FF2B5EF4-FFF2-40B4-BE49-F238E27FC236}">
                <a16:creationId xmlns:a16="http://schemas.microsoft.com/office/drawing/2014/main" id="{73C2C104-E726-486F-B667-22D0226A82AB}"/>
              </a:ext>
            </a:extLst>
          </p:cNvPr>
          <p:cNvSpPr>
            <a:spLocks noChangeArrowheads="1"/>
          </p:cNvSpPr>
          <p:nvPr/>
        </p:nvSpPr>
        <p:spPr bwMode="auto">
          <a:xfrm>
            <a:off x="8112225" y="1274764"/>
            <a:ext cx="3240360" cy="4846637"/>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1981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39416" y="1274764"/>
            <a:ext cx="7107556" cy="4846637"/>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1274764"/>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1A616BCE-F333-460C-A186-A84BC5E3443B}"/>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D71071A8-F54E-4327-BC54-DC72D2D71525}"/>
              </a:ext>
            </a:extLst>
          </p:cNvPr>
          <p:cNvSpPr>
            <a:spLocks noGrp="1"/>
          </p:cNvSpPr>
          <p:nvPr>
            <p:ph type="sldNum" sz="quarter" idx="12"/>
          </p:nvPr>
        </p:nvSpPr>
        <p:spPr/>
        <p:txBody>
          <a:bodyPr/>
          <a:lstStyle/>
          <a:p>
            <a:pPr>
              <a:defRPr/>
            </a:pPr>
            <a:fld id="{8829B0A6-A5B9-4F19-A482-C4080EE7DAE7}" type="slidenum">
              <a:rPr lang="en-US" altLang="zh-TW" smtClean="0"/>
              <a:pPr>
                <a:defRPr/>
              </a:pPr>
              <a:t>3</a:t>
            </a:fld>
            <a:endParaRPr lang="en-US" altLang="zh-TW" dirty="0"/>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2487614" y="228830"/>
            <a:ext cx="7723187" cy="57626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659396" y="1196752"/>
            <a:ext cx="10873208"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
        <p:nvSpPr>
          <p:cNvPr id="2" name="頁尾版面配置區 1">
            <a:extLst>
              <a:ext uri="{FF2B5EF4-FFF2-40B4-BE49-F238E27FC236}">
                <a16:creationId xmlns:a16="http://schemas.microsoft.com/office/drawing/2014/main" id="{5E6DFEE9-2918-429B-BE63-D17AE81C9711}"/>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96C78398-07D0-424F-8006-79CB09459831}"/>
              </a:ext>
            </a:extLst>
          </p:cNvPr>
          <p:cNvSpPr>
            <a:spLocks noGrp="1"/>
          </p:cNvSpPr>
          <p:nvPr>
            <p:ph type="sldNum" sz="quarter" idx="12"/>
          </p:nvPr>
        </p:nvSpPr>
        <p:spPr/>
        <p:txBody>
          <a:bodyPr/>
          <a:lstStyle/>
          <a:p>
            <a:pPr>
              <a:defRPr/>
            </a:pPr>
            <a:fld id="{8829B0A6-A5B9-4F19-A482-C4080EE7DAE7}" type="slidenum">
              <a:rPr lang="en-US" altLang="zh-TW" smtClean="0"/>
              <a:pPr>
                <a:defRPr/>
              </a:pPr>
              <a:t>39</a:t>
            </a:fld>
            <a:endParaRPr lang="en-US" altLang="zh-TW" dirty="0"/>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1981200" y="2245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a:xfrm>
            <a:off x="867833" y="1310034"/>
            <a:ext cx="10547351" cy="5143301"/>
          </a:xfrm>
        </p:spPr>
        <p:txBody>
          <a:bodyPr/>
          <a:lstStyle/>
          <a:p>
            <a:r>
              <a:rPr lang="en-US" altLang="en-US" dirty="0"/>
              <a:t>Symmetric multiprocessing (SMP) is where each processor is self scheduling.</a:t>
            </a:r>
          </a:p>
          <a:p>
            <a:r>
              <a:rPr lang="en-US" altLang="en-US" dirty="0"/>
              <a:t>All threads may be in a common ready queue (a)</a:t>
            </a:r>
          </a:p>
          <a:p>
            <a:r>
              <a:rPr lang="en-US" altLang="en-US" dirty="0"/>
              <a:t>Each processor may have its own private queue of threads (b)</a:t>
            </a:r>
          </a:p>
        </p:txBody>
      </p:sp>
      <p:sp>
        <p:nvSpPr>
          <p:cNvPr id="5" name="矩形 1">
            <a:extLst>
              <a:ext uri="{FF2B5EF4-FFF2-40B4-BE49-F238E27FC236}">
                <a16:creationId xmlns:a16="http://schemas.microsoft.com/office/drawing/2014/main" id="{02916241-B0F3-467D-A901-A9B79179D2CA}"/>
              </a:ext>
            </a:extLst>
          </p:cNvPr>
          <p:cNvSpPr>
            <a:spLocks noChangeArrowheads="1"/>
          </p:cNvSpPr>
          <p:nvPr/>
        </p:nvSpPr>
        <p:spPr bwMode="auto">
          <a:xfrm>
            <a:off x="3143689" y="3284984"/>
            <a:ext cx="6120663" cy="3168351"/>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0697" y="3573016"/>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0216B0E1-D7CD-47FE-B307-35F025D1BB40}"/>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C12B2B0D-9266-4CA9-9D7F-D00ECAA4FABD}"/>
              </a:ext>
            </a:extLst>
          </p:cNvPr>
          <p:cNvSpPr>
            <a:spLocks noGrp="1"/>
          </p:cNvSpPr>
          <p:nvPr>
            <p:ph type="sldNum" sz="quarter" idx="12"/>
          </p:nvPr>
        </p:nvSpPr>
        <p:spPr/>
        <p:txBody>
          <a:bodyPr/>
          <a:lstStyle/>
          <a:p>
            <a:pPr>
              <a:defRPr/>
            </a:pPr>
            <a:fld id="{8829B0A6-A5B9-4F19-A482-C4080EE7DAE7}" type="slidenum">
              <a:rPr lang="en-US" altLang="zh-TW" smtClean="0"/>
              <a:pPr>
                <a:defRPr/>
              </a:pPr>
              <a:t>40</a:t>
            </a:fld>
            <a:endParaRPr lang="en-US" altLang="zh-TW"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2389188" y="222868"/>
            <a:ext cx="7821612" cy="576262"/>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1631504" y="1207027"/>
            <a:ext cx="8724732" cy="4886269"/>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pPr lvl="1">
              <a:buFont typeface="Monotype Sorts" pitchFamily="-84" charset="2"/>
              <a:buNone/>
            </a:pPr>
            <a:r>
              <a:rPr lang="en-US" altLang="en-US" dirty="0"/>
              <a:t> </a:t>
            </a:r>
          </a:p>
        </p:txBody>
      </p:sp>
      <p:sp>
        <p:nvSpPr>
          <p:cNvPr id="5" name="矩形 1">
            <a:extLst>
              <a:ext uri="{FF2B5EF4-FFF2-40B4-BE49-F238E27FC236}">
                <a16:creationId xmlns:a16="http://schemas.microsoft.com/office/drawing/2014/main" id="{08F7134A-D134-4A2B-B8D2-AD6ABC6DE2DC}"/>
              </a:ext>
            </a:extLst>
          </p:cNvPr>
          <p:cNvSpPr>
            <a:spLocks noChangeArrowheads="1"/>
          </p:cNvSpPr>
          <p:nvPr/>
        </p:nvSpPr>
        <p:spPr bwMode="auto">
          <a:xfrm>
            <a:off x="2711624" y="4149080"/>
            <a:ext cx="6537681" cy="1944216"/>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695" y="4338087"/>
            <a:ext cx="6102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ABF0038C-1162-47F3-815F-7D44A6C6B6A2}"/>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FCB7D793-C69C-4E77-ACBD-A46A6D47B0E9}"/>
              </a:ext>
            </a:extLst>
          </p:cNvPr>
          <p:cNvSpPr>
            <a:spLocks noGrp="1"/>
          </p:cNvSpPr>
          <p:nvPr>
            <p:ph type="sldNum" sz="quarter" idx="12"/>
          </p:nvPr>
        </p:nvSpPr>
        <p:spPr/>
        <p:txBody>
          <a:bodyPr/>
          <a:lstStyle/>
          <a:p>
            <a:pPr>
              <a:defRPr/>
            </a:pPr>
            <a:fld id="{8829B0A6-A5B9-4F19-A482-C4080EE7DAE7}" type="slidenum">
              <a:rPr lang="en-US" altLang="zh-TW" smtClean="0"/>
              <a:pPr>
                <a:defRPr/>
              </a:pPr>
              <a:t>41</a:t>
            </a:fld>
            <a:endParaRPr lang="en-US" altLang="zh-TW" dirty="0"/>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FC3500C-075F-412B-8567-A44646DBB86E}"/>
              </a:ext>
            </a:extLst>
          </p:cNvPr>
          <p:cNvSpPr>
            <a:spLocks noGrp="1"/>
          </p:cNvSpPr>
          <p:nvPr>
            <p:ph type="title"/>
          </p:nvPr>
        </p:nvSpPr>
        <p:spPr>
          <a:xfrm>
            <a:off x="1559496" y="260648"/>
            <a:ext cx="8795321" cy="576262"/>
          </a:xfrm>
        </p:spPr>
        <p:txBody>
          <a:bodyPr/>
          <a:lstStyle/>
          <a:p>
            <a:pPr eaLnBrk="1" hangingPunct="1"/>
            <a:r>
              <a:rPr lang="en-US" altLang="en-US" dirty="0"/>
              <a:t>Multithreaded Multicore System</a:t>
            </a:r>
          </a:p>
        </p:txBody>
      </p:sp>
      <p:sp>
        <p:nvSpPr>
          <p:cNvPr id="74755" name="TextBox 3">
            <a:extLst>
              <a:ext uri="{FF2B5EF4-FFF2-40B4-BE49-F238E27FC236}">
                <a16:creationId xmlns:a16="http://schemas.microsoft.com/office/drawing/2014/main" id="{30680C67-D07F-4BE8-B2EE-D6284A8A35CF}"/>
              </a:ext>
            </a:extLst>
          </p:cNvPr>
          <p:cNvSpPr txBox="1">
            <a:spLocks noChangeArrowheads="1"/>
          </p:cNvSpPr>
          <p:nvPr/>
        </p:nvSpPr>
        <p:spPr bwMode="auto">
          <a:xfrm>
            <a:off x="2003340" y="1589088"/>
            <a:ext cx="81227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400" dirty="0">
                <a:latin typeface="+mn-lt"/>
              </a:rPr>
              <a:t>Each core has &gt; 1 </a:t>
            </a:r>
            <a:r>
              <a:rPr kumimoji="0" lang="en-US" altLang="en-US" sz="2400" dirty="0">
                <a:solidFill>
                  <a:srgbClr val="FF0000"/>
                </a:solidFill>
                <a:latin typeface="+mn-lt"/>
              </a:rPr>
              <a:t>hardware</a:t>
            </a:r>
            <a:r>
              <a:rPr kumimoji="0" lang="en-US" altLang="en-US" sz="2400" dirty="0">
                <a:latin typeface="+mn-lt"/>
              </a:rPr>
              <a:t> threads. </a:t>
            </a:r>
          </a:p>
          <a:p>
            <a:pPr>
              <a:spcBef>
                <a:spcPct val="0"/>
              </a:spcBef>
              <a:buClrTx/>
              <a:buSzTx/>
              <a:buFontTx/>
              <a:buNone/>
            </a:pPr>
            <a:r>
              <a:rPr kumimoji="0" lang="en-US" altLang="en-US" sz="2400" dirty="0">
                <a:latin typeface="+mn-lt"/>
              </a:rPr>
              <a:t>If one thread has a memory stall, switch to another thread!</a:t>
            </a:r>
          </a:p>
        </p:txBody>
      </p:sp>
      <p:sp>
        <p:nvSpPr>
          <p:cNvPr id="5" name="矩形 1">
            <a:extLst>
              <a:ext uri="{FF2B5EF4-FFF2-40B4-BE49-F238E27FC236}">
                <a16:creationId xmlns:a16="http://schemas.microsoft.com/office/drawing/2014/main" id="{AAA9275E-AA2B-4A36-AD5F-964CA8D1F46B}"/>
              </a:ext>
            </a:extLst>
          </p:cNvPr>
          <p:cNvSpPr>
            <a:spLocks noChangeArrowheads="1"/>
          </p:cNvSpPr>
          <p:nvPr/>
        </p:nvSpPr>
        <p:spPr bwMode="auto">
          <a:xfrm>
            <a:off x="2351584" y="2636912"/>
            <a:ext cx="7488832" cy="2304256"/>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74754" name="Picture 2">
            <a:extLst>
              <a:ext uri="{FF2B5EF4-FFF2-40B4-BE49-F238E27FC236}">
                <a16:creationId xmlns:a16="http://schemas.microsoft.com/office/drawing/2014/main" id="{653870BA-3AE0-45E9-A2A2-D5218372AF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1437" y="2996952"/>
            <a:ext cx="696912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C8F94E71-DDEE-4330-AB88-D1F3D78D520B}"/>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1F77F965-D7B7-451B-AAED-7438F569E9FD}"/>
              </a:ext>
            </a:extLst>
          </p:cNvPr>
          <p:cNvSpPr>
            <a:spLocks noGrp="1"/>
          </p:cNvSpPr>
          <p:nvPr>
            <p:ph type="sldNum" sz="quarter" idx="12"/>
          </p:nvPr>
        </p:nvSpPr>
        <p:spPr/>
        <p:txBody>
          <a:bodyPr/>
          <a:lstStyle/>
          <a:p>
            <a:pPr>
              <a:defRPr/>
            </a:pPr>
            <a:fld id="{8829B0A6-A5B9-4F19-A482-C4080EE7DAE7}" type="slidenum">
              <a:rPr lang="en-US" altLang="zh-TW" smtClean="0"/>
              <a:pPr>
                <a:defRPr/>
              </a:pPr>
              <a:t>42</a:t>
            </a:fld>
            <a:endParaRPr lang="en-US" altLang="zh-TW" dirty="0"/>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1221795" y="1291919"/>
            <a:ext cx="5626150" cy="4440732"/>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473180" y="188640"/>
            <a:ext cx="9264692" cy="576262"/>
          </a:xfrm>
        </p:spPr>
        <p:txBody>
          <a:bodyPr/>
          <a:lstStyle/>
          <a:p>
            <a:pPr eaLnBrk="1" hangingPunct="1"/>
            <a:r>
              <a:rPr lang="en-US" altLang="en-US" dirty="0"/>
              <a:t>Multithreaded Multicore System</a:t>
            </a:r>
          </a:p>
        </p:txBody>
      </p:sp>
      <p:grpSp>
        <p:nvGrpSpPr>
          <p:cNvPr id="2" name="群組 1">
            <a:extLst>
              <a:ext uri="{FF2B5EF4-FFF2-40B4-BE49-F238E27FC236}">
                <a16:creationId xmlns:a16="http://schemas.microsoft.com/office/drawing/2014/main" id="{82E70C8D-A90E-4228-892A-BAB4695020E3}"/>
              </a:ext>
            </a:extLst>
          </p:cNvPr>
          <p:cNvGrpSpPr/>
          <p:nvPr/>
        </p:nvGrpSpPr>
        <p:grpSpPr>
          <a:xfrm>
            <a:off x="7032104" y="1290641"/>
            <a:ext cx="3921791" cy="5365039"/>
            <a:chOff x="6816081" y="1088297"/>
            <a:chExt cx="4081606" cy="5556294"/>
          </a:xfrm>
        </p:grpSpPr>
        <p:sp>
          <p:nvSpPr>
            <p:cNvPr id="5" name="矩形 1">
              <a:extLst>
                <a:ext uri="{FF2B5EF4-FFF2-40B4-BE49-F238E27FC236}">
                  <a16:creationId xmlns:a16="http://schemas.microsoft.com/office/drawing/2014/main" id="{8D40B7E9-081C-48A7-B058-7FA30C1BB03B}"/>
                </a:ext>
              </a:extLst>
            </p:cNvPr>
            <p:cNvSpPr>
              <a:spLocks noChangeArrowheads="1"/>
            </p:cNvSpPr>
            <p:nvPr/>
          </p:nvSpPr>
          <p:spPr bwMode="auto">
            <a:xfrm>
              <a:off x="6816081" y="1088297"/>
              <a:ext cx="4081606" cy="5556294"/>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3501" y="1196752"/>
              <a:ext cx="3754371" cy="530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頁尾版面配置區 2">
            <a:extLst>
              <a:ext uri="{FF2B5EF4-FFF2-40B4-BE49-F238E27FC236}">
                <a16:creationId xmlns:a16="http://schemas.microsoft.com/office/drawing/2014/main" id="{16E86B98-A11D-4756-93EE-5EA38D62CE3E}"/>
              </a:ext>
            </a:extLst>
          </p:cNvPr>
          <p:cNvSpPr>
            <a:spLocks noGrp="1"/>
          </p:cNvSpPr>
          <p:nvPr>
            <p:ph type="ftr" sz="quarter" idx="11"/>
          </p:nvPr>
        </p:nvSpPr>
        <p:spPr/>
        <p:txBody>
          <a:bodyPr/>
          <a:lstStyle/>
          <a:p>
            <a:pPr>
              <a:defRPr/>
            </a:pPr>
            <a:r>
              <a:rPr lang="en-US" altLang="zh-TW"/>
              <a:t>/90</a:t>
            </a:r>
            <a:endParaRPr lang="en-US" altLang="zh-TW" dirty="0"/>
          </a:p>
        </p:txBody>
      </p:sp>
      <p:sp>
        <p:nvSpPr>
          <p:cNvPr id="4" name="投影片編號版面配置區 3">
            <a:extLst>
              <a:ext uri="{FF2B5EF4-FFF2-40B4-BE49-F238E27FC236}">
                <a16:creationId xmlns:a16="http://schemas.microsoft.com/office/drawing/2014/main" id="{EB83536E-ADD8-4B25-A897-1CCF55CFBA45}"/>
              </a:ext>
            </a:extLst>
          </p:cNvPr>
          <p:cNvSpPr>
            <a:spLocks noGrp="1"/>
          </p:cNvSpPr>
          <p:nvPr>
            <p:ph type="sldNum" sz="quarter" idx="12"/>
          </p:nvPr>
        </p:nvSpPr>
        <p:spPr/>
        <p:txBody>
          <a:bodyPr/>
          <a:lstStyle/>
          <a:p>
            <a:pPr>
              <a:defRPr/>
            </a:pPr>
            <a:fld id="{8829B0A6-A5B9-4F19-A482-C4080EE7DAE7}" type="slidenum">
              <a:rPr lang="en-US" altLang="zh-TW" smtClean="0"/>
              <a:pPr>
                <a:defRPr/>
              </a:pPr>
              <a:t>43</a:t>
            </a:fld>
            <a:endParaRPr lang="en-US" altLang="zh-TW" dirty="0"/>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2100833" y="254795"/>
            <a:ext cx="8459218"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486402" y="1260475"/>
            <a:ext cx="5280770"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sp>
        <p:nvSpPr>
          <p:cNvPr id="5" name="矩形 1">
            <a:extLst>
              <a:ext uri="{FF2B5EF4-FFF2-40B4-BE49-F238E27FC236}">
                <a16:creationId xmlns:a16="http://schemas.microsoft.com/office/drawing/2014/main" id="{4C3793D8-5660-493A-80FA-412D38752CE3}"/>
              </a:ext>
            </a:extLst>
          </p:cNvPr>
          <p:cNvSpPr>
            <a:spLocks noChangeArrowheads="1"/>
          </p:cNvSpPr>
          <p:nvPr/>
        </p:nvSpPr>
        <p:spPr bwMode="auto">
          <a:xfrm>
            <a:off x="5766101" y="1260475"/>
            <a:ext cx="5586483" cy="4530725"/>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6450" y="1549400"/>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26AC77B5-4B23-4A7E-984B-85963F89D8AE}"/>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2AD61702-E71A-483E-863F-409F86D6F5ED}"/>
              </a:ext>
            </a:extLst>
          </p:cNvPr>
          <p:cNvSpPr>
            <a:spLocks noGrp="1"/>
          </p:cNvSpPr>
          <p:nvPr>
            <p:ph type="sldNum" sz="quarter" idx="12"/>
          </p:nvPr>
        </p:nvSpPr>
        <p:spPr/>
        <p:txBody>
          <a:bodyPr/>
          <a:lstStyle/>
          <a:p>
            <a:pPr>
              <a:defRPr/>
            </a:pPr>
            <a:fld id="{8829B0A6-A5B9-4F19-A482-C4080EE7DAE7}" type="slidenum">
              <a:rPr lang="en-US" altLang="zh-TW" smtClean="0"/>
              <a:pPr>
                <a:defRPr/>
              </a:pPr>
              <a:t>44</a:t>
            </a:fld>
            <a:endParaRPr lang="en-US" altLang="zh-TW" dirty="0"/>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65651" y="236422"/>
            <a:ext cx="12000656" cy="576263"/>
          </a:xfrm>
        </p:spPr>
        <p:txBody>
          <a:bodyPr/>
          <a:lstStyle/>
          <a:p>
            <a:pPr eaLnBrk="1" hangingPunct="1"/>
            <a:r>
              <a:rPr lang="en-US" altLang="en-US"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693371" y="1412776"/>
            <a:ext cx="10945216" cy="4808537"/>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
        <p:nvSpPr>
          <p:cNvPr id="2" name="頁尾版面配置區 1">
            <a:extLst>
              <a:ext uri="{FF2B5EF4-FFF2-40B4-BE49-F238E27FC236}">
                <a16:creationId xmlns:a16="http://schemas.microsoft.com/office/drawing/2014/main" id="{220FD9B1-0D6F-4B66-A685-8520E0C2F732}"/>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6B83E089-E4BF-434D-A087-84ACCE210213}"/>
              </a:ext>
            </a:extLst>
          </p:cNvPr>
          <p:cNvSpPr>
            <a:spLocks noGrp="1"/>
          </p:cNvSpPr>
          <p:nvPr>
            <p:ph type="sldNum" sz="quarter" idx="12"/>
          </p:nvPr>
        </p:nvSpPr>
        <p:spPr/>
        <p:txBody>
          <a:bodyPr/>
          <a:lstStyle/>
          <a:p>
            <a:pPr>
              <a:defRPr/>
            </a:pPr>
            <a:fld id="{8829B0A6-A5B9-4F19-A482-C4080EE7DAE7}" type="slidenum">
              <a:rPr lang="en-US" altLang="zh-TW" smtClean="0"/>
              <a:pPr>
                <a:defRPr/>
              </a:pPr>
              <a:t>45</a:t>
            </a:fld>
            <a:endParaRPr lang="en-US" altLang="zh-TW"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0" y="213570"/>
            <a:ext cx="12191999" cy="576263"/>
          </a:xfrm>
        </p:spPr>
        <p:txBody>
          <a:bodyPr/>
          <a:lstStyle/>
          <a:p>
            <a:pPr eaLnBrk="1" hangingPunct="1"/>
            <a:r>
              <a:rPr lang="en-US" altLang="en-US" sz="40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0" y="1233489"/>
            <a:ext cx="12191999" cy="4808537"/>
          </a:xfrm>
        </p:spPr>
        <p:txBody>
          <a:bodyPr/>
          <a:lstStyle/>
          <a:p>
            <a:r>
              <a:rPr lang="en-US" altLang="en-US" sz="2400" dirty="0"/>
              <a:t>When a thread has been running on one processor, the cache contents of that processor stores the memory accesses by that thread.</a:t>
            </a:r>
          </a:p>
          <a:p>
            <a:r>
              <a:rPr lang="en-US" altLang="en-US" sz="2400" dirty="0"/>
              <a:t>We refer to this as a thread having affinity for a processor (i.e., “processor affinity”)</a:t>
            </a:r>
          </a:p>
          <a:p>
            <a:r>
              <a:rPr lang="en-US" altLang="en-US" sz="2400" dirty="0"/>
              <a:t>Load balancing may affect processor affinity as a thread may be moved from one processor to another to balance loads, yet that thread loses the contents of what it had in the cache of the processor it was moved off of.</a:t>
            </a:r>
          </a:p>
          <a:p>
            <a:r>
              <a:rPr lang="en-US" altLang="en-US" sz="2400" b="1" dirty="0"/>
              <a:t>Soft affinity </a:t>
            </a:r>
            <a:r>
              <a:rPr lang="en-US" altLang="en-US" sz="2400" dirty="0"/>
              <a:t>– the operating system attempts to keep a thread running on the same processor, but no guarantees.</a:t>
            </a:r>
          </a:p>
          <a:p>
            <a:r>
              <a:rPr lang="en-US" altLang="en-US" sz="2400" b="1" dirty="0"/>
              <a:t>Hard affinity </a:t>
            </a:r>
            <a:r>
              <a:rPr lang="en-US" altLang="en-US" sz="2400" dirty="0"/>
              <a:t>– allows a process to specify a set of processors it may run on.</a:t>
            </a:r>
          </a:p>
          <a:p>
            <a:endParaRPr lang="en-US" altLang="en-US" sz="700" dirty="0"/>
          </a:p>
        </p:txBody>
      </p:sp>
      <p:sp>
        <p:nvSpPr>
          <p:cNvPr id="2" name="頁尾版面配置區 1">
            <a:extLst>
              <a:ext uri="{FF2B5EF4-FFF2-40B4-BE49-F238E27FC236}">
                <a16:creationId xmlns:a16="http://schemas.microsoft.com/office/drawing/2014/main" id="{EFEBC649-93F1-4F03-8B95-8309D4EC0B8B}"/>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028709F8-328C-42DD-B9A3-53C9B681EA29}"/>
              </a:ext>
            </a:extLst>
          </p:cNvPr>
          <p:cNvSpPr>
            <a:spLocks noGrp="1"/>
          </p:cNvSpPr>
          <p:nvPr>
            <p:ph type="sldNum" sz="quarter" idx="12"/>
          </p:nvPr>
        </p:nvSpPr>
        <p:spPr/>
        <p:txBody>
          <a:bodyPr/>
          <a:lstStyle/>
          <a:p>
            <a:pPr>
              <a:defRPr/>
            </a:pPr>
            <a:fld id="{8829B0A6-A5B9-4F19-A482-C4080EE7DAE7}" type="slidenum">
              <a:rPr lang="en-US" altLang="zh-TW" smtClean="0"/>
              <a:pPr>
                <a:defRPr/>
              </a:pPr>
              <a:t>46</a:t>
            </a:fld>
            <a:endParaRPr lang="en-US" altLang="zh-TW" dirty="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2498563" y="252674"/>
            <a:ext cx="7567612" cy="576262"/>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9338" y="1838545"/>
            <a:ext cx="7726062" cy="463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2643188" y="1192214"/>
            <a:ext cx="72783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l">
              <a:spcBef>
                <a:spcPct val="0"/>
              </a:spcBef>
              <a:buClrTx/>
              <a:buSzTx/>
              <a:buFontTx/>
              <a:buNone/>
            </a:pPr>
            <a:r>
              <a:rPr kumimoji="0" lang="en-US" altLang="en-US" sz="2000" dirty="0">
                <a:latin typeface="+mn-lt"/>
              </a:rPr>
              <a:t>If the operating system is </a:t>
            </a:r>
            <a:r>
              <a:rPr kumimoji="0" lang="en-US" altLang="en-US" sz="2000" b="1" dirty="0">
                <a:latin typeface="+mn-lt"/>
              </a:rPr>
              <a:t>NUMA-aware</a:t>
            </a:r>
            <a:r>
              <a:rPr kumimoji="0" lang="en-US" altLang="en-US" sz="2000" dirty="0">
                <a:latin typeface="+mn-lt"/>
              </a:rPr>
              <a:t>, it will assign memory closes to the CPU the thread is running on. </a:t>
            </a:r>
          </a:p>
        </p:txBody>
      </p:sp>
      <p:sp>
        <p:nvSpPr>
          <p:cNvPr id="2" name="頁尾版面配置區 1">
            <a:extLst>
              <a:ext uri="{FF2B5EF4-FFF2-40B4-BE49-F238E27FC236}">
                <a16:creationId xmlns:a16="http://schemas.microsoft.com/office/drawing/2014/main" id="{1AF09A97-42F4-4614-B351-FFD5B5A484F3}"/>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6F3EFB60-861D-4AD2-B7DF-53820175E804}"/>
              </a:ext>
            </a:extLst>
          </p:cNvPr>
          <p:cNvSpPr>
            <a:spLocks noGrp="1"/>
          </p:cNvSpPr>
          <p:nvPr>
            <p:ph type="sldNum" sz="quarter" idx="12"/>
          </p:nvPr>
        </p:nvSpPr>
        <p:spPr/>
        <p:txBody>
          <a:bodyPr/>
          <a:lstStyle/>
          <a:p>
            <a:pPr>
              <a:defRPr/>
            </a:pPr>
            <a:fld id="{8829B0A6-A5B9-4F19-A482-C4080EE7DAE7}" type="slidenum">
              <a:rPr lang="en-US" altLang="zh-TW" smtClean="0"/>
              <a:pPr>
                <a:defRPr/>
              </a:pPr>
              <a:t>47</a:t>
            </a:fld>
            <a:endParaRPr lang="en-US" altLang="zh-TW" dirty="0"/>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2389188" y="22182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767408" y="1233489"/>
            <a:ext cx="10225135" cy="4530725"/>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
        <p:nvSpPr>
          <p:cNvPr id="2" name="頁尾版面配置區 1">
            <a:extLst>
              <a:ext uri="{FF2B5EF4-FFF2-40B4-BE49-F238E27FC236}">
                <a16:creationId xmlns:a16="http://schemas.microsoft.com/office/drawing/2014/main" id="{92111A9B-47D4-4EED-8584-67AEC399A9C9}"/>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D916447B-784A-4DB0-AAF4-1200710103C0}"/>
              </a:ext>
            </a:extLst>
          </p:cNvPr>
          <p:cNvSpPr>
            <a:spLocks noGrp="1"/>
          </p:cNvSpPr>
          <p:nvPr>
            <p:ph type="sldNum" sz="quarter" idx="12"/>
          </p:nvPr>
        </p:nvSpPr>
        <p:spPr/>
        <p:txBody>
          <a:bodyPr/>
          <a:lstStyle/>
          <a:p>
            <a:pPr>
              <a:defRPr/>
            </a:pPr>
            <a:fld id="{8829B0A6-A5B9-4F19-A482-C4080EE7DAE7}" type="slidenum">
              <a:rPr lang="en-US" altLang="zh-TW" smtClean="0"/>
              <a:pPr>
                <a:defRPr/>
              </a:pPr>
              <a:t>48</a:t>
            </a:fld>
            <a:endParaRPr lang="en-US" altLang="zh-TW"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775520" y="260648"/>
            <a:ext cx="9083352"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992396" y="1519534"/>
            <a:ext cx="49151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l">
              <a:spcBef>
                <a:spcPct val="0"/>
              </a:spcBef>
              <a:buClrTx/>
              <a:buSzTx/>
              <a:buFontTx/>
              <a:buNone/>
            </a:pPr>
            <a:r>
              <a:rPr kumimoji="0" lang="en-US" altLang="en-US" sz="2400" dirty="0">
                <a:latin typeface="Verdana" panose="020B0604030504040204" pitchFamily="34" charset="0"/>
              </a:rPr>
              <a:t>Large number of short bursts</a:t>
            </a:r>
          </a:p>
          <a:p>
            <a:pPr algn="l">
              <a:spcBef>
                <a:spcPct val="0"/>
              </a:spcBef>
              <a:buClrTx/>
              <a:buSzTx/>
              <a:buFontTx/>
              <a:buNone/>
            </a:pPr>
            <a:r>
              <a:rPr kumimoji="0" lang="en-US" altLang="en-US" sz="2400" dirty="0">
                <a:latin typeface="Verdana" panose="020B0604030504040204" pitchFamily="34" charset="0"/>
              </a:rPr>
              <a:t>Small number of longer bursts</a:t>
            </a:r>
          </a:p>
        </p:txBody>
      </p:sp>
      <p:sp>
        <p:nvSpPr>
          <p:cNvPr id="5" name="矩形 1">
            <a:extLst>
              <a:ext uri="{FF2B5EF4-FFF2-40B4-BE49-F238E27FC236}">
                <a16:creationId xmlns:a16="http://schemas.microsoft.com/office/drawing/2014/main" id="{E032EB73-D8AF-4DD3-9ED1-EEADF2553AD2}"/>
              </a:ext>
            </a:extLst>
          </p:cNvPr>
          <p:cNvSpPr>
            <a:spLocks noChangeArrowheads="1"/>
          </p:cNvSpPr>
          <p:nvPr/>
        </p:nvSpPr>
        <p:spPr bwMode="auto">
          <a:xfrm>
            <a:off x="6523314" y="1966816"/>
            <a:ext cx="4922837" cy="3814613"/>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pic>
        <p:nvPicPr>
          <p:cNvPr id="6" name="Picture 9">
            <a:extLst>
              <a:ext uri="{FF2B5EF4-FFF2-40B4-BE49-F238E27FC236}">
                <a16:creationId xmlns:a16="http://schemas.microsoft.com/office/drawing/2014/main" id="{67BD9B4C-FFDE-41D2-9E94-D797283AC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352" y="2420888"/>
            <a:ext cx="4344762" cy="288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C3117C7D-D231-458B-93DE-0120F4540B3C}"/>
              </a:ext>
            </a:extLst>
          </p:cNvPr>
          <p:cNvSpPr>
            <a:spLocks noGrp="1"/>
          </p:cNvSpPr>
          <p:nvPr>
            <p:ph type="ftr" sz="quarter" idx="11"/>
          </p:nvPr>
        </p:nvSpPr>
        <p:spPr/>
        <p:txBody>
          <a:bodyPr/>
          <a:lstStyle/>
          <a:p>
            <a:pPr>
              <a:defRPr/>
            </a:pPr>
            <a:r>
              <a:rPr lang="en-US" altLang="zh-TW"/>
              <a:t>/90</a:t>
            </a:r>
          </a:p>
        </p:txBody>
      </p:sp>
      <p:sp>
        <p:nvSpPr>
          <p:cNvPr id="3" name="投影片編號版面配置區 2">
            <a:extLst>
              <a:ext uri="{FF2B5EF4-FFF2-40B4-BE49-F238E27FC236}">
                <a16:creationId xmlns:a16="http://schemas.microsoft.com/office/drawing/2014/main" id="{8DC39D68-04B4-487D-91A3-527F13C5DE13}"/>
              </a:ext>
            </a:extLst>
          </p:cNvPr>
          <p:cNvSpPr>
            <a:spLocks noGrp="1"/>
          </p:cNvSpPr>
          <p:nvPr>
            <p:ph type="sldNum" sz="quarter" idx="12"/>
          </p:nvPr>
        </p:nvSpPr>
        <p:spPr/>
        <p:txBody>
          <a:bodyPr/>
          <a:lstStyle/>
          <a:p>
            <a:pPr>
              <a:defRPr/>
            </a:pPr>
            <a:fld id="{FDD56EE8-6D9C-4C63-81CD-2510EDDF1754}" type="slidenum">
              <a:rPr lang="en-US" altLang="zh-TW" smtClean="0"/>
              <a:pPr>
                <a:defRPr/>
              </a:pPr>
              <a:t>4</a:t>
            </a:fld>
            <a:endParaRPr lang="en-US" altLang="zh-TW"/>
          </a:p>
        </p:txBody>
      </p:sp>
      <p:sp>
        <p:nvSpPr>
          <p:cNvPr id="9" name="矩形 1">
            <a:extLst>
              <a:ext uri="{FF2B5EF4-FFF2-40B4-BE49-F238E27FC236}">
                <a16:creationId xmlns:a16="http://schemas.microsoft.com/office/drawing/2014/main" id="{76E05394-8424-4BBC-A3D9-7DF3D8A8716D}"/>
              </a:ext>
            </a:extLst>
          </p:cNvPr>
          <p:cNvSpPr>
            <a:spLocks noChangeArrowheads="1"/>
          </p:cNvSpPr>
          <p:nvPr/>
        </p:nvSpPr>
        <p:spPr bwMode="auto">
          <a:xfrm>
            <a:off x="839416" y="2420888"/>
            <a:ext cx="5184576" cy="3360541"/>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787" y="2731153"/>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2389188" y="2218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536899" y="1124744"/>
            <a:ext cx="5807968" cy="5147839"/>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sp>
        <p:nvSpPr>
          <p:cNvPr id="5" name="矩形 1">
            <a:extLst>
              <a:ext uri="{FF2B5EF4-FFF2-40B4-BE49-F238E27FC236}">
                <a16:creationId xmlns:a16="http://schemas.microsoft.com/office/drawing/2014/main" id="{CA4EA3D5-E984-4934-9793-BF213D5748C2}"/>
              </a:ext>
            </a:extLst>
          </p:cNvPr>
          <p:cNvSpPr>
            <a:spLocks noChangeArrowheads="1"/>
          </p:cNvSpPr>
          <p:nvPr/>
        </p:nvSpPr>
        <p:spPr bwMode="auto">
          <a:xfrm>
            <a:off x="6515099" y="1590639"/>
            <a:ext cx="5485557" cy="3816424"/>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4072" y="1807213"/>
            <a:ext cx="5078291" cy="338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B84AF6DD-90AA-4A93-956A-D03DB2E31822}"/>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4381C911-5064-40B0-AC0B-B77C9E1573EA}"/>
              </a:ext>
            </a:extLst>
          </p:cNvPr>
          <p:cNvSpPr>
            <a:spLocks noGrp="1"/>
          </p:cNvSpPr>
          <p:nvPr>
            <p:ph type="sldNum" sz="quarter" idx="12"/>
          </p:nvPr>
        </p:nvSpPr>
        <p:spPr/>
        <p:txBody>
          <a:bodyPr/>
          <a:lstStyle/>
          <a:p>
            <a:pPr>
              <a:defRPr/>
            </a:pPr>
            <a:fld id="{8829B0A6-A5B9-4F19-A482-C4080EE7DAE7}" type="slidenum">
              <a:rPr lang="en-US" altLang="zh-TW" smtClean="0"/>
              <a:pPr>
                <a:defRPr/>
              </a:pPr>
              <a:t>49</a:t>
            </a:fld>
            <a:endParaRPr lang="en-US" altLang="zh-TW"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1936750" y="219111"/>
            <a:ext cx="8229600" cy="576262"/>
          </a:xfrm>
        </p:spPr>
        <p:txBody>
          <a:bodyPr/>
          <a:lstStyle/>
          <a:p>
            <a:r>
              <a:rPr lang="en-US" altLang="en-US" dirty="0"/>
              <a:t>Interrupt Latency</a:t>
            </a:r>
          </a:p>
        </p:txBody>
      </p:sp>
      <p:sp>
        <p:nvSpPr>
          <p:cNvPr id="4" name="矩形 1">
            <a:extLst>
              <a:ext uri="{FF2B5EF4-FFF2-40B4-BE49-F238E27FC236}">
                <a16:creationId xmlns:a16="http://schemas.microsoft.com/office/drawing/2014/main" id="{45E28F3E-3B4F-45F8-BC01-DE87B06D9E9B}"/>
              </a:ext>
            </a:extLst>
          </p:cNvPr>
          <p:cNvSpPr>
            <a:spLocks noChangeArrowheads="1"/>
          </p:cNvSpPr>
          <p:nvPr/>
        </p:nvSpPr>
        <p:spPr bwMode="auto">
          <a:xfrm>
            <a:off x="2498458" y="1402956"/>
            <a:ext cx="7106183" cy="5050377"/>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9716" y="1509606"/>
            <a:ext cx="5112568" cy="48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9F62FFAD-DD47-4C4A-8817-EEB7CB7F03CB}"/>
              </a:ext>
            </a:extLst>
          </p:cNvPr>
          <p:cNvSpPr>
            <a:spLocks noGrp="1"/>
          </p:cNvSpPr>
          <p:nvPr>
            <p:ph type="ftr" sz="quarter" idx="11"/>
          </p:nvPr>
        </p:nvSpPr>
        <p:spPr/>
        <p:txBody>
          <a:bodyPr/>
          <a:lstStyle/>
          <a:p>
            <a:pPr>
              <a:defRPr/>
            </a:pPr>
            <a:r>
              <a:rPr lang="en-US" altLang="zh-TW"/>
              <a:t>/90</a:t>
            </a:r>
          </a:p>
        </p:txBody>
      </p:sp>
      <p:sp>
        <p:nvSpPr>
          <p:cNvPr id="3" name="投影片編號版面配置區 2">
            <a:extLst>
              <a:ext uri="{FF2B5EF4-FFF2-40B4-BE49-F238E27FC236}">
                <a16:creationId xmlns:a16="http://schemas.microsoft.com/office/drawing/2014/main" id="{7F0F843E-F7C1-4F70-8219-2C043B18B270}"/>
              </a:ext>
            </a:extLst>
          </p:cNvPr>
          <p:cNvSpPr>
            <a:spLocks noGrp="1"/>
          </p:cNvSpPr>
          <p:nvPr>
            <p:ph type="sldNum" sz="quarter" idx="12"/>
          </p:nvPr>
        </p:nvSpPr>
        <p:spPr/>
        <p:txBody>
          <a:bodyPr/>
          <a:lstStyle/>
          <a:p>
            <a:pPr>
              <a:defRPr/>
            </a:pPr>
            <a:fld id="{FDD56EE8-6D9C-4C63-81CD-2510EDDF1754}" type="slidenum">
              <a:rPr lang="en-US" altLang="zh-TW" smtClean="0"/>
              <a:pPr>
                <a:defRPr/>
              </a:pPr>
              <a:t>50</a:t>
            </a:fld>
            <a:endParaRPr lang="en-US" altLang="zh-TW"/>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2330451" y="216748"/>
            <a:ext cx="7821613" cy="576263"/>
          </a:xfrm>
        </p:spPr>
        <p:txBody>
          <a:bodyPr/>
          <a:lstStyle/>
          <a:p>
            <a:pPr eaLnBrk="1" hangingPunct="1"/>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911425" y="1384300"/>
            <a:ext cx="3384376" cy="453072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sp>
        <p:nvSpPr>
          <p:cNvPr id="5" name="矩形 1">
            <a:extLst>
              <a:ext uri="{FF2B5EF4-FFF2-40B4-BE49-F238E27FC236}">
                <a16:creationId xmlns:a16="http://schemas.microsoft.com/office/drawing/2014/main" id="{285CEBE7-3AF5-47DD-9A75-8100468061ED}"/>
              </a:ext>
            </a:extLst>
          </p:cNvPr>
          <p:cNvSpPr>
            <a:spLocks noChangeArrowheads="1"/>
          </p:cNvSpPr>
          <p:nvPr/>
        </p:nvSpPr>
        <p:spPr bwMode="auto">
          <a:xfrm>
            <a:off x="4583832" y="1384300"/>
            <a:ext cx="6840760" cy="5069035"/>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1865" y="1591300"/>
            <a:ext cx="6336704" cy="46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1789D270-FBC9-48D7-AF12-6D3FB2DAFE45}"/>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339C911F-A271-4532-ACD7-8BA47ABB8AE2}"/>
              </a:ext>
            </a:extLst>
          </p:cNvPr>
          <p:cNvSpPr>
            <a:spLocks noGrp="1"/>
          </p:cNvSpPr>
          <p:nvPr>
            <p:ph type="sldNum" sz="quarter" idx="12"/>
          </p:nvPr>
        </p:nvSpPr>
        <p:spPr/>
        <p:txBody>
          <a:bodyPr/>
          <a:lstStyle/>
          <a:p>
            <a:pPr>
              <a:defRPr/>
            </a:pPr>
            <a:fld id="{8829B0A6-A5B9-4F19-A482-C4080EE7DAE7}" type="slidenum">
              <a:rPr lang="en-US" altLang="zh-TW" smtClean="0"/>
              <a:pPr>
                <a:defRPr/>
              </a:pPr>
              <a:t>51</a:t>
            </a:fld>
            <a:endParaRPr lang="en-US" altLang="zh-TW" dirty="0"/>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2389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39416" y="1195389"/>
            <a:ext cx="11089232" cy="5257947"/>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a:t>
            </a:r>
            <a:r>
              <a:rPr lang="en-US" altLang="en-US" dirty="0">
                <a:solidFill>
                  <a:srgbClr val="FF0000"/>
                </a:solidFill>
              </a:rPr>
              <a:t>1</a:t>
            </a:r>
            <a:r>
              <a:rPr lang="en-US" altLang="en-US" dirty="0"/>
              <a:t>/</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sp>
        <p:nvSpPr>
          <p:cNvPr id="5" name="矩形 1">
            <a:extLst>
              <a:ext uri="{FF2B5EF4-FFF2-40B4-BE49-F238E27FC236}">
                <a16:creationId xmlns:a16="http://schemas.microsoft.com/office/drawing/2014/main" id="{6C289BFE-4BE6-4340-BFD9-8CCA253F8828}"/>
              </a:ext>
            </a:extLst>
          </p:cNvPr>
          <p:cNvSpPr>
            <a:spLocks noChangeArrowheads="1"/>
          </p:cNvSpPr>
          <p:nvPr/>
        </p:nvSpPr>
        <p:spPr bwMode="auto">
          <a:xfrm>
            <a:off x="5663951" y="4463844"/>
            <a:ext cx="6048673" cy="1936955"/>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968" y="4581128"/>
            <a:ext cx="5785385"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D9CB0056-4BD9-419B-88A5-360B0D4EF7ED}"/>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7582044D-75D0-49BB-98BF-2B8F96B2E26D}"/>
              </a:ext>
            </a:extLst>
          </p:cNvPr>
          <p:cNvSpPr>
            <a:spLocks noGrp="1"/>
          </p:cNvSpPr>
          <p:nvPr>
            <p:ph type="sldNum" sz="quarter" idx="12"/>
          </p:nvPr>
        </p:nvSpPr>
        <p:spPr/>
        <p:txBody>
          <a:bodyPr/>
          <a:lstStyle/>
          <a:p>
            <a:pPr>
              <a:defRPr/>
            </a:pPr>
            <a:fld id="{8829B0A6-A5B9-4F19-A482-C4080EE7DAE7}" type="slidenum">
              <a:rPr lang="en-US" altLang="zh-TW" smtClean="0"/>
              <a:pPr>
                <a:defRPr/>
              </a:pPr>
              <a:t>52</a:t>
            </a:fld>
            <a:endParaRPr lang="en-US" altLang="zh-TW" dirty="0"/>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2400300" y="23115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1487488" y="1298575"/>
            <a:ext cx="9721079" cy="4483100"/>
          </a:xfrm>
        </p:spPr>
        <p:txBody>
          <a:bodyPr/>
          <a:lstStyle/>
          <a:p>
            <a:r>
              <a:rPr lang="en-US" altLang="en-US" dirty="0"/>
              <a:t>A priority is assigned based on the inverse of its period</a:t>
            </a:r>
          </a:p>
          <a:p>
            <a:endParaRPr lang="en-US" altLang="en-US" sz="800" dirty="0"/>
          </a:p>
          <a:p>
            <a:r>
              <a:rPr lang="en-US" altLang="en-US" dirty="0"/>
              <a:t>Shorter periods = higher priority;</a:t>
            </a:r>
          </a:p>
          <a:p>
            <a:endParaRPr lang="en-US" altLang="en-US" sz="800" dirty="0"/>
          </a:p>
          <a:p>
            <a:r>
              <a:rPr lang="en-US" altLang="en-US" dirty="0"/>
              <a:t>Longer periods = lower priority</a:t>
            </a:r>
          </a:p>
          <a:p>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sp>
        <p:nvSpPr>
          <p:cNvPr id="5" name="矩形 1">
            <a:extLst>
              <a:ext uri="{FF2B5EF4-FFF2-40B4-BE49-F238E27FC236}">
                <a16:creationId xmlns:a16="http://schemas.microsoft.com/office/drawing/2014/main" id="{50F80CE1-C54F-4E10-9183-41E86F2AB3AA}"/>
              </a:ext>
            </a:extLst>
          </p:cNvPr>
          <p:cNvSpPr>
            <a:spLocks noChangeArrowheads="1"/>
          </p:cNvSpPr>
          <p:nvPr/>
        </p:nvSpPr>
        <p:spPr bwMode="auto">
          <a:xfrm>
            <a:off x="2135560" y="4005063"/>
            <a:ext cx="8568952" cy="1554361"/>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300" y="4221088"/>
            <a:ext cx="80994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16C0837F-8F87-4B2B-B6E4-E0F22A3DD583}"/>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7A681172-18D3-4723-8BF9-EA6BDD559386}"/>
              </a:ext>
            </a:extLst>
          </p:cNvPr>
          <p:cNvSpPr>
            <a:spLocks noGrp="1"/>
          </p:cNvSpPr>
          <p:nvPr>
            <p:ph type="sldNum" sz="quarter" idx="12"/>
          </p:nvPr>
        </p:nvSpPr>
        <p:spPr/>
        <p:txBody>
          <a:bodyPr/>
          <a:lstStyle/>
          <a:p>
            <a:pPr>
              <a:defRPr/>
            </a:pPr>
            <a:fld id="{8829B0A6-A5B9-4F19-A482-C4080EE7DAE7}" type="slidenum">
              <a:rPr lang="en-US" altLang="zh-TW" smtClean="0"/>
              <a:pPr>
                <a:defRPr/>
              </a:pPr>
              <a:t>53</a:t>
            </a:fld>
            <a:endParaRPr lang="en-US" altLang="zh-TW" dirty="0"/>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B75CD5E9-D117-496B-884C-372455041117}"/>
              </a:ext>
            </a:extLst>
          </p:cNvPr>
          <p:cNvSpPr>
            <a:spLocks noGrp="1" noChangeArrowheads="1"/>
          </p:cNvSpPr>
          <p:nvPr>
            <p:ph type="title"/>
          </p:nvPr>
        </p:nvSpPr>
        <p:spPr>
          <a:xfrm>
            <a:off x="0" y="194522"/>
            <a:ext cx="12192000" cy="609600"/>
          </a:xfrm>
        </p:spPr>
        <p:txBody>
          <a:bodyPr/>
          <a:lstStyle/>
          <a:p>
            <a:pPr eaLnBrk="1" hangingPunct="1"/>
            <a:r>
              <a:rPr lang="en-US" altLang="en-US" sz="4000" dirty="0"/>
              <a:t>Missed Deadlines with Rate Monotonic Scheduling</a:t>
            </a:r>
          </a:p>
        </p:txBody>
      </p:sp>
      <p:sp>
        <p:nvSpPr>
          <p:cNvPr id="96259" name="TextBox 2">
            <a:extLst>
              <a:ext uri="{FF2B5EF4-FFF2-40B4-BE49-F238E27FC236}">
                <a16:creationId xmlns:a16="http://schemas.microsoft.com/office/drawing/2014/main" id="{C1CDEE41-616E-4FD2-9D99-001A24823AB8}"/>
              </a:ext>
            </a:extLst>
          </p:cNvPr>
          <p:cNvSpPr txBox="1">
            <a:spLocks noChangeArrowheads="1"/>
          </p:cNvSpPr>
          <p:nvPr/>
        </p:nvSpPr>
        <p:spPr bwMode="auto">
          <a:xfrm>
            <a:off x="2344289" y="1176338"/>
            <a:ext cx="71000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400" dirty="0">
                <a:latin typeface="+mn-lt"/>
              </a:rPr>
              <a:t>Process P2 misses finishing its deadline at time 80</a:t>
            </a:r>
          </a:p>
        </p:txBody>
      </p:sp>
      <p:sp>
        <p:nvSpPr>
          <p:cNvPr id="5" name="矩形 1">
            <a:extLst>
              <a:ext uri="{FF2B5EF4-FFF2-40B4-BE49-F238E27FC236}">
                <a16:creationId xmlns:a16="http://schemas.microsoft.com/office/drawing/2014/main" id="{DEF8A8F9-ACE2-4038-B7C8-44D335CD6F1C}"/>
              </a:ext>
            </a:extLst>
          </p:cNvPr>
          <p:cNvSpPr>
            <a:spLocks noChangeArrowheads="1"/>
          </p:cNvSpPr>
          <p:nvPr/>
        </p:nvSpPr>
        <p:spPr bwMode="auto">
          <a:xfrm>
            <a:off x="1199456" y="2348880"/>
            <a:ext cx="10009112" cy="1944216"/>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96258" name="Picture 1">
            <a:extLst>
              <a:ext uri="{FF2B5EF4-FFF2-40B4-BE49-F238E27FC236}">
                <a16:creationId xmlns:a16="http://schemas.microsoft.com/office/drawing/2014/main" id="{84BA4F64-53B2-4216-8437-D0144F12A4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962" y="2614737"/>
            <a:ext cx="9450703" cy="144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DDDF519C-275B-4C1E-9233-755BF8FC6B60}"/>
              </a:ext>
            </a:extLst>
          </p:cNvPr>
          <p:cNvSpPr>
            <a:spLocks noGrp="1"/>
          </p:cNvSpPr>
          <p:nvPr>
            <p:ph type="ftr" sz="quarter" idx="11"/>
          </p:nvPr>
        </p:nvSpPr>
        <p:spPr/>
        <p:txBody>
          <a:bodyPr/>
          <a:lstStyle/>
          <a:p>
            <a:pPr>
              <a:defRPr/>
            </a:pPr>
            <a:r>
              <a:rPr lang="en-US" altLang="zh-TW"/>
              <a:t>/90</a:t>
            </a:r>
          </a:p>
        </p:txBody>
      </p:sp>
      <p:sp>
        <p:nvSpPr>
          <p:cNvPr id="3" name="投影片編號版面配置區 2">
            <a:extLst>
              <a:ext uri="{FF2B5EF4-FFF2-40B4-BE49-F238E27FC236}">
                <a16:creationId xmlns:a16="http://schemas.microsoft.com/office/drawing/2014/main" id="{E44B8F41-DDC9-4F2C-BFB6-F761965F2541}"/>
              </a:ext>
            </a:extLst>
          </p:cNvPr>
          <p:cNvSpPr>
            <a:spLocks noGrp="1"/>
          </p:cNvSpPr>
          <p:nvPr>
            <p:ph type="sldNum" sz="quarter" idx="12"/>
          </p:nvPr>
        </p:nvSpPr>
        <p:spPr/>
        <p:txBody>
          <a:bodyPr/>
          <a:lstStyle/>
          <a:p>
            <a:pPr>
              <a:defRPr/>
            </a:pPr>
            <a:fld id="{FDD56EE8-6D9C-4C63-81CD-2510EDDF1754}" type="slidenum">
              <a:rPr lang="en-US" altLang="zh-TW" smtClean="0"/>
              <a:pPr>
                <a:defRPr/>
              </a:pPr>
              <a:t>54</a:t>
            </a:fld>
            <a:endParaRPr lang="en-US" altLang="zh-TW"/>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0" y="267532"/>
            <a:ext cx="12192000" cy="576262"/>
          </a:xfrm>
        </p:spPr>
        <p:txBody>
          <a:bodyPr/>
          <a:lstStyle/>
          <a:p>
            <a:pPr eaLnBrk="1" hangingPunct="1"/>
            <a:r>
              <a:rPr lang="en-US" altLang="en-US"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1415482" y="1257300"/>
            <a:ext cx="9577064" cy="4483100"/>
          </a:xfrm>
        </p:spPr>
        <p:txBody>
          <a:bodyPr/>
          <a:lstStyle/>
          <a:p>
            <a:r>
              <a:rPr lang="en-US" altLang="en-US" dirty="0"/>
              <a:t>Priorities are assigned according to deadlines:</a:t>
            </a:r>
            <a:br>
              <a:rPr lang="en-US" altLang="en-US" dirty="0"/>
            </a:br>
            <a:br>
              <a:rPr lang="en-US" altLang="en-US" dirty="0"/>
            </a:br>
            <a:r>
              <a:rPr lang="en-US" altLang="en-US" dirty="0"/>
              <a:t>the earlier the deadline, the higher the priority;</a:t>
            </a:r>
          </a:p>
          <a:p>
            <a:pPr>
              <a:buFont typeface="Monotype Sorts" pitchFamily="-84" charset="2"/>
              <a:buNone/>
            </a:pPr>
            <a:r>
              <a:rPr lang="en-US" altLang="en-US" dirty="0"/>
              <a:t>	the later the deadline, the lower the priority</a:t>
            </a:r>
          </a:p>
        </p:txBody>
      </p:sp>
      <p:sp>
        <p:nvSpPr>
          <p:cNvPr id="5" name="矩形 1">
            <a:extLst>
              <a:ext uri="{FF2B5EF4-FFF2-40B4-BE49-F238E27FC236}">
                <a16:creationId xmlns:a16="http://schemas.microsoft.com/office/drawing/2014/main" id="{BF37355D-3826-44A1-83F7-0C1E3FA81E66}"/>
              </a:ext>
            </a:extLst>
          </p:cNvPr>
          <p:cNvSpPr>
            <a:spLocks noChangeArrowheads="1"/>
          </p:cNvSpPr>
          <p:nvPr/>
        </p:nvSpPr>
        <p:spPr bwMode="auto">
          <a:xfrm>
            <a:off x="1415480" y="3538289"/>
            <a:ext cx="9577063" cy="1834927"/>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2132" y="3789040"/>
            <a:ext cx="8943763" cy="137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05723FA4-DE68-4E88-ABB0-6165AB75232A}"/>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3917E996-C770-4C48-A8CA-CA03113E16FE}"/>
              </a:ext>
            </a:extLst>
          </p:cNvPr>
          <p:cNvSpPr>
            <a:spLocks noGrp="1"/>
          </p:cNvSpPr>
          <p:nvPr>
            <p:ph type="sldNum" sz="quarter" idx="12"/>
          </p:nvPr>
        </p:nvSpPr>
        <p:spPr/>
        <p:txBody>
          <a:bodyPr/>
          <a:lstStyle/>
          <a:p>
            <a:pPr>
              <a:defRPr/>
            </a:pPr>
            <a:fld id="{8829B0A6-A5B9-4F19-A482-C4080EE7DAE7}" type="slidenum">
              <a:rPr lang="en-US" altLang="zh-TW" smtClean="0"/>
              <a:pPr>
                <a:defRPr/>
              </a:pPr>
              <a:t>55</a:t>
            </a:fld>
            <a:endParaRPr lang="en-US" altLang="zh-TW" dirty="0"/>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2459038" y="2296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1271464" y="1412776"/>
            <a:ext cx="9937104" cy="4483100"/>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
        <p:nvSpPr>
          <p:cNvPr id="2" name="頁尾版面配置區 1">
            <a:extLst>
              <a:ext uri="{FF2B5EF4-FFF2-40B4-BE49-F238E27FC236}">
                <a16:creationId xmlns:a16="http://schemas.microsoft.com/office/drawing/2014/main" id="{3147A2A2-8F96-4561-ADE5-0DB7497060E8}"/>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DB7A2C33-EF98-47AB-B13C-BD1689857606}"/>
              </a:ext>
            </a:extLst>
          </p:cNvPr>
          <p:cNvSpPr>
            <a:spLocks noGrp="1"/>
          </p:cNvSpPr>
          <p:nvPr>
            <p:ph type="sldNum" sz="quarter" idx="12"/>
          </p:nvPr>
        </p:nvSpPr>
        <p:spPr/>
        <p:txBody>
          <a:bodyPr/>
          <a:lstStyle/>
          <a:p>
            <a:pPr>
              <a:defRPr/>
            </a:pPr>
            <a:fld id="{8829B0A6-A5B9-4F19-A482-C4080EE7DAE7}" type="slidenum">
              <a:rPr lang="en-US" altLang="zh-TW" smtClean="0"/>
              <a:pPr>
                <a:defRPr/>
              </a:pPr>
              <a:t>56</a:t>
            </a:fld>
            <a:endParaRPr lang="en-US" altLang="zh-TW" dirty="0"/>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2006600" y="227013"/>
            <a:ext cx="8229600" cy="576262"/>
          </a:xfrm>
        </p:spPr>
        <p:txBody>
          <a:bodyPr/>
          <a:lstStyle/>
          <a:p>
            <a:pPr eaLnBrk="1" hangingPunct="1"/>
            <a:r>
              <a:rPr lang="en-US" altLang="en-US"/>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911424" y="1184275"/>
            <a:ext cx="10585176" cy="5446712"/>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p:txBody>
      </p:sp>
      <p:sp>
        <p:nvSpPr>
          <p:cNvPr id="2" name="頁尾版面配置區 1">
            <a:extLst>
              <a:ext uri="{FF2B5EF4-FFF2-40B4-BE49-F238E27FC236}">
                <a16:creationId xmlns:a16="http://schemas.microsoft.com/office/drawing/2014/main" id="{BB754875-D829-4422-BDBE-DD9A745B67E6}"/>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FB9A3A13-3BAF-4600-8790-877380F823D0}"/>
              </a:ext>
            </a:extLst>
          </p:cNvPr>
          <p:cNvSpPr>
            <a:spLocks noGrp="1"/>
          </p:cNvSpPr>
          <p:nvPr>
            <p:ph type="sldNum" sz="quarter" idx="12"/>
          </p:nvPr>
        </p:nvSpPr>
        <p:spPr/>
        <p:txBody>
          <a:bodyPr/>
          <a:lstStyle/>
          <a:p>
            <a:pPr>
              <a:defRPr/>
            </a:pPr>
            <a:fld id="{8829B0A6-A5B9-4F19-A482-C4080EE7DAE7}" type="slidenum">
              <a:rPr lang="en-US" altLang="zh-TW" smtClean="0"/>
              <a:pPr>
                <a:defRPr/>
              </a:pPr>
              <a:t>57</a:t>
            </a:fld>
            <a:endParaRPr lang="en-US" altLang="zh-TW" dirty="0"/>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1892077" y="260648"/>
            <a:ext cx="8579296"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1806352" y="1268760"/>
            <a:ext cx="8579296" cy="5170512"/>
          </a:xfrm>
        </p:spPr>
        <p:txBody>
          <a:bodyPr/>
          <a:lstStyle/>
          <a:p>
            <a:pPr marL="0" indent="0">
              <a:buNone/>
            </a:pPr>
            <a:r>
              <a:rPr lang="en-US" altLang="en-US" sz="1600" dirty="0">
                <a:latin typeface="Courier New" panose="02070309020205020404" pitchFamily="49" charset="0"/>
              </a:rPr>
              <a:t>#include &lt;</a:t>
            </a:r>
            <a:r>
              <a:rPr lang="en-US" altLang="en-US" sz="1600" dirty="0" err="1">
                <a:latin typeface="Courier New" panose="02070309020205020404" pitchFamily="49" charset="0"/>
              </a:rPr>
              <a:t>pthread.h</a:t>
            </a:r>
            <a:r>
              <a:rPr lang="en-US" altLang="en-US" sz="1600" dirty="0">
                <a:latin typeface="Courier New" panose="02070309020205020404" pitchFamily="49" charset="0"/>
              </a:rPr>
              <a:t>&gt; </a:t>
            </a:r>
          </a:p>
          <a:p>
            <a:pPr marL="0" indent="0">
              <a:buNone/>
            </a:pPr>
            <a:r>
              <a:rPr lang="en-US" altLang="en-US" sz="1600" dirty="0">
                <a:latin typeface="Courier New" panose="02070309020205020404" pitchFamily="49" charset="0"/>
              </a:rPr>
              <a:t>#include &lt;</a:t>
            </a:r>
            <a:r>
              <a:rPr lang="en-US" altLang="en-US" sz="1600" dirty="0" err="1">
                <a:latin typeface="Courier New" panose="02070309020205020404" pitchFamily="49" charset="0"/>
              </a:rPr>
              <a:t>stdio.h</a:t>
            </a:r>
            <a:r>
              <a:rPr lang="en-US" altLang="en-US" sz="1600" dirty="0">
                <a:latin typeface="Courier New" panose="02070309020205020404" pitchFamily="49" charset="0"/>
              </a:rPr>
              <a:t>&gt; </a:t>
            </a:r>
          </a:p>
          <a:p>
            <a:pPr marL="0" indent="0">
              <a:buNone/>
            </a:pPr>
            <a:r>
              <a:rPr lang="en-US" altLang="en-US" sz="1600" dirty="0">
                <a:latin typeface="Courier New" panose="02070309020205020404" pitchFamily="49" charset="0"/>
              </a:rPr>
              <a:t>#define NUM_THREADS 5 </a:t>
            </a:r>
          </a:p>
          <a:p>
            <a:pPr marL="0" indent="0">
              <a:buNone/>
            </a:pPr>
            <a:r>
              <a:rPr lang="en-US" altLang="en-US" sz="1600" dirty="0">
                <a:latin typeface="Courier New" panose="02070309020205020404" pitchFamily="49" charset="0"/>
              </a:rPr>
              <a:t>int main(int </a:t>
            </a:r>
            <a:r>
              <a:rPr lang="en-US" altLang="en-US" sz="1600" dirty="0" err="1">
                <a:latin typeface="Courier New" panose="02070309020205020404" pitchFamily="49" charset="0"/>
              </a:rPr>
              <a:t>argc</a:t>
            </a:r>
            <a:r>
              <a:rPr lang="en-US" altLang="en-US" sz="1600" dirty="0">
                <a:latin typeface="Courier New" panose="02070309020205020404" pitchFamily="49" charset="0"/>
              </a:rPr>
              <a:t>, char *</a:t>
            </a:r>
            <a:r>
              <a:rPr lang="en-US" altLang="en-US" sz="1600" dirty="0" err="1">
                <a:latin typeface="Courier New" panose="02070309020205020404" pitchFamily="49" charset="0"/>
              </a:rPr>
              <a:t>argv</a:t>
            </a:r>
            <a:r>
              <a:rPr lang="en-US" altLang="en-US" sz="1600" dirty="0">
                <a:latin typeface="Courier New" panose="02070309020205020404" pitchFamily="49" charset="0"/>
              </a:rPr>
              <a:t>[]) </a:t>
            </a:r>
          </a:p>
          <a:p>
            <a:pPr marL="0" indent="0">
              <a:buNone/>
            </a:pPr>
            <a:r>
              <a:rPr lang="en-US" altLang="en-US" sz="1600" dirty="0">
                <a:latin typeface="Courier New" panose="02070309020205020404" pitchFamily="49" charset="0"/>
              </a:rPr>
              <a:t>{ </a:t>
            </a:r>
          </a:p>
          <a:p>
            <a:pPr marL="0" indent="0">
              <a:buNone/>
            </a:pPr>
            <a:r>
              <a:rPr lang="en-US" altLang="en-US" sz="1600" dirty="0">
                <a:latin typeface="Courier New" panose="02070309020205020404" pitchFamily="49" charset="0"/>
              </a:rPr>
              <a:t>   int </a:t>
            </a:r>
            <a:r>
              <a:rPr lang="en-US" altLang="en-US" sz="1600" dirty="0" err="1">
                <a:latin typeface="Courier New" panose="02070309020205020404" pitchFamily="49" charset="0"/>
              </a:rPr>
              <a:t>i</a:t>
            </a:r>
            <a:r>
              <a:rPr lang="en-US" altLang="en-US" sz="1600" dirty="0">
                <a:latin typeface="Courier New" panose="02070309020205020404" pitchFamily="49" charset="0"/>
              </a:rPr>
              <a:t>, policy;</a:t>
            </a:r>
            <a:br>
              <a:rPr lang="en-US" altLang="en-US" sz="1600" dirty="0">
                <a:latin typeface="Courier New" panose="02070309020205020404" pitchFamily="49" charset="0"/>
              </a:rPr>
            </a:br>
            <a:r>
              <a:rPr lang="en-US" altLang="en-US" sz="1600" dirty="0">
                <a:latin typeface="Courier New" panose="02070309020205020404" pitchFamily="49" charset="0"/>
              </a:rPr>
              <a:t>   </a:t>
            </a:r>
            <a:r>
              <a:rPr lang="en-US" altLang="en-US" sz="1600" dirty="0" err="1">
                <a:latin typeface="Courier New" panose="02070309020205020404" pitchFamily="49" charset="0"/>
              </a:rPr>
              <a:t>pthread_t_tid</a:t>
            </a:r>
            <a:r>
              <a:rPr lang="en-US" altLang="en-US" sz="1600" dirty="0">
                <a:latin typeface="Courier New" panose="02070309020205020404" pitchFamily="49" charset="0"/>
              </a:rPr>
              <a:t>[NUM_THREADS]; </a:t>
            </a:r>
          </a:p>
          <a:p>
            <a:pPr marL="0" indent="0">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pthread_attr_t</a:t>
            </a:r>
            <a:r>
              <a:rPr lang="en-US" altLang="en-US" sz="1600" dirty="0">
                <a:latin typeface="Courier New" panose="02070309020205020404" pitchFamily="49" charset="0"/>
              </a:rPr>
              <a:t> </a:t>
            </a:r>
            <a:r>
              <a:rPr lang="en-US" altLang="en-US" sz="1600" dirty="0" err="1">
                <a:latin typeface="Courier New" panose="02070309020205020404" pitchFamily="49" charset="0"/>
              </a:rPr>
              <a:t>attr</a:t>
            </a:r>
            <a:r>
              <a:rPr lang="en-US" altLang="en-US" sz="1600" dirty="0">
                <a:latin typeface="Courier New" panose="02070309020205020404" pitchFamily="49" charset="0"/>
              </a:rPr>
              <a:t>; </a:t>
            </a:r>
          </a:p>
          <a:p>
            <a:pPr marL="0" indent="0">
              <a:buNone/>
            </a:pPr>
            <a:r>
              <a:rPr lang="en-US" altLang="en-US" sz="1600" dirty="0">
                <a:latin typeface="Courier New" panose="02070309020205020404" pitchFamily="49" charset="0"/>
              </a:rPr>
              <a:t>   /* get the default attributes */ </a:t>
            </a:r>
          </a:p>
          <a:p>
            <a:pPr marL="0" indent="0">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pthread_attr_init</a:t>
            </a:r>
            <a:r>
              <a:rPr lang="en-US" altLang="en-US" sz="1600" dirty="0">
                <a:latin typeface="Courier New" panose="02070309020205020404" pitchFamily="49" charset="0"/>
              </a:rPr>
              <a:t>(&amp;</a:t>
            </a:r>
            <a:r>
              <a:rPr lang="en-US" altLang="en-US" sz="1600" dirty="0" err="1">
                <a:latin typeface="Courier New" panose="02070309020205020404" pitchFamily="49" charset="0"/>
              </a:rPr>
              <a:t>attr</a:t>
            </a:r>
            <a:r>
              <a:rPr lang="en-US" altLang="en-US" sz="1600" dirty="0">
                <a:latin typeface="Courier New" panose="02070309020205020404" pitchFamily="49" charset="0"/>
              </a:rPr>
              <a:t>); </a:t>
            </a:r>
          </a:p>
          <a:p>
            <a:pPr marL="0" indent="0">
              <a:buNone/>
            </a:pPr>
            <a:r>
              <a:rPr lang="en-US" altLang="en-US" sz="1600" dirty="0">
                <a:latin typeface="Courier New" panose="02070309020205020404" pitchFamily="49" charset="0"/>
              </a:rPr>
              <a:t>   /* get the current scheduling policy */</a:t>
            </a:r>
            <a:br>
              <a:rPr lang="en-US" altLang="en-US" sz="1600" dirty="0">
                <a:latin typeface="Courier New" panose="02070309020205020404" pitchFamily="49" charset="0"/>
              </a:rPr>
            </a:br>
            <a:r>
              <a:rPr lang="en-US" altLang="en-US" sz="1600" dirty="0">
                <a:latin typeface="Courier New" panose="02070309020205020404" pitchFamily="49" charset="0"/>
              </a:rPr>
              <a:t>   if (</a:t>
            </a:r>
            <a:r>
              <a:rPr lang="en-US" altLang="en-US" sz="1600" dirty="0" err="1">
                <a:latin typeface="Courier New" panose="02070309020205020404" pitchFamily="49" charset="0"/>
              </a:rPr>
              <a:t>pthread_attr_getschedpolicy</a:t>
            </a:r>
            <a:r>
              <a:rPr lang="en-US" altLang="en-US" sz="1600" dirty="0">
                <a:latin typeface="Courier New" panose="02070309020205020404" pitchFamily="49" charset="0"/>
              </a:rPr>
              <a:t>(&amp;</a:t>
            </a:r>
            <a:r>
              <a:rPr lang="en-US" altLang="en-US" sz="1600" dirty="0" err="1">
                <a:latin typeface="Courier New" panose="02070309020205020404" pitchFamily="49" charset="0"/>
              </a:rPr>
              <a:t>attr</a:t>
            </a:r>
            <a:r>
              <a:rPr lang="en-US" altLang="en-US" sz="1600" dirty="0">
                <a:latin typeface="Courier New" panose="02070309020205020404" pitchFamily="49" charset="0"/>
              </a:rPr>
              <a:t>, &amp;policy) != 0) </a:t>
            </a:r>
          </a:p>
          <a:p>
            <a:pPr marL="0" indent="0">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fprintf</a:t>
            </a:r>
            <a:r>
              <a:rPr lang="en-US" altLang="en-US" sz="1600" dirty="0">
                <a:latin typeface="Courier New" panose="02070309020205020404" pitchFamily="49" charset="0"/>
              </a:rPr>
              <a:t>(stderr, "Unable to get policy.\n"); </a:t>
            </a:r>
          </a:p>
          <a:p>
            <a:pPr marL="0" indent="0">
              <a:buNone/>
            </a:pPr>
            <a:r>
              <a:rPr lang="en-US" altLang="en-US" sz="1600" dirty="0">
                <a:latin typeface="Courier New" panose="02070309020205020404" pitchFamily="49" charset="0"/>
              </a:rPr>
              <a:t>   else { </a:t>
            </a:r>
          </a:p>
          <a:p>
            <a:pPr marL="0" indent="0">
              <a:buNone/>
            </a:pPr>
            <a:r>
              <a:rPr lang="en-US" altLang="en-US" sz="1600" dirty="0">
                <a:latin typeface="Courier New" panose="02070309020205020404" pitchFamily="49" charset="0"/>
              </a:rPr>
              <a:t>      if (policy == SCHED_OTHER) </a:t>
            </a:r>
            <a:r>
              <a:rPr lang="en-US" altLang="en-US" sz="1600" dirty="0" err="1">
                <a:latin typeface="Courier New" panose="02070309020205020404" pitchFamily="49" charset="0"/>
              </a:rPr>
              <a:t>printf</a:t>
            </a:r>
            <a:r>
              <a:rPr lang="en-US" altLang="en-US" sz="1600" dirty="0">
                <a:latin typeface="Courier New" panose="02070309020205020404" pitchFamily="49" charset="0"/>
              </a:rPr>
              <a:t>("SCHED_OTHER\n"); </a:t>
            </a:r>
          </a:p>
          <a:p>
            <a:pPr marL="0" indent="0">
              <a:buNone/>
            </a:pPr>
            <a:r>
              <a:rPr lang="en-US" altLang="en-US" sz="1600" dirty="0">
                <a:latin typeface="Courier New" panose="02070309020205020404" pitchFamily="49" charset="0"/>
              </a:rPr>
              <a:t>      else if (policy == SCHED_RR) </a:t>
            </a:r>
            <a:r>
              <a:rPr lang="en-US" altLang="en-US" sz="1600" dirty="0" err="1">
                <a:latin typeface="Courier New" panose="02070309020205020404" pitchFamily="49" charset="0"/>
              </a:rPr>
              <a:t>printf</a:t>
            </a:r>
            <a:r>
              <a:rPr lang="en-US" altLang="en-US" sz="1600" dirty="0">
                <a:latin typeface="Courier New" panose="02070309020205020404" pitchFamily="49" charset="0"/>
              </a:rPr>
              <a:t>("SCHED_RR\n"); </a:t>
            </a:r>
          </a:p>
          <a:p>
            <a:pPr marL="0" indent="0">
              <a:buNone/>
            </a:pPr>
            <a:r>
              <a:rPr lang="en-US" altLang="en-US" sz="1600" dirty="0">
                <a:latin typeface="Courier New" panose="02070309020205020404" pitchFamily="49" charset="0"/>
              </a:rPr>
              <a:t>      else if (policy == SCHED_FIFO) </a:t>
            </a:r>
            <a:r>
              <a:rPr lang="en-US" altLang="en-US" sz="1600" dirty="0" err="1">
                <a:latin typeface="Courier New" panose="02070309020205020404" pitchFamily="49" charset="0"/>
              </a:rPr>
              <a:t>printf</a:t>
            </a:r>
            <a:r>
              <a:rPr lang="en-US" altLang="en-US" sz="1600" dirty="0">
                <a:latin typeface="Courier New" panose="02070309020205020404" pitchFamily="49" charset="0"/>
              </a:rPr>
              <a:t>("SCHED_FIFO\n"); </a:t>
            </a:r>
          </a:p>
          <a:p>
            <a:pPr marL="0" indent="0">
              <a:buNone/>
            </a:pPr>
            <a:r>
              <a:rPr lang="en-US" altLang="en-US" sz="1600" dirty="0">
                <a:latin typeface="Courier New" panose="02070309020205020404" pitchFamily="49" charset="0"/>
              </a:rPr>
              <a:t>   } </a:t>
            </a:r>
          </a:p>
        </p:txBody>
      </p:sp>
      <p:sp>
        <p:nvSpPr>
          <p:cNvPr id="2" name="頁尾版面配置區 1">
            <a:extLst>
              <a:ext uri="{FF2B5EF4-FFF2-40B4-BE49-F238E27FC236}">
                <a16:creationId xmlns:a16="http://schemas.microsoft.com/office/drawing/2014/main" id="{92EA1C45-688E-4574-9276-70BDA21DC514}"/>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EC1563D7-6C1C-43AF-8AE2-5457A3E49A6C}"/>
              </a:ext>
            </a:extLst>
          </p:cNvPr>
          <p:cNvSpPr>
            <a:spLocks noGrp="1"/>
          </p:cNvSpPr>
          <p:nvPr>
            <p:ph type="sldNum" sz="quarter" idx="12"/>
          </p:nvPr>
        </p:nvSpPr>
        <p:spPr/>
        <p:txBody>
          <a:bodyPr/>
          <a:lstStyle/>
          <a:p>
            <a:pPr>
              <a:defRPr/>
            </a:pPr>
            <a:fld id="{8829B0A6-A5B9-4F19-A482-C4080EE7DAE7}" type="slidenum">
              <a:rPr lang="en-US" altLang="zh-TW" smtClean="0"/>
              <a:pPr>
                <a:defRPr/>
              </a:pPr>
              <a:t>58</a:t>
            </a:fld>
            <a:endParaRPr lang="en-US" altLang="zh-TW"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2362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59668" y="1124744"/>
            <a:ext cx="12072664" cy="5067323"/>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None/>
              <a:defRPr/>
            </a:pPr>
            <a:r>
              <a:rPr lang="en-US" dirty="0">
                <a:solidFill>
                  <a:srgbClr val="CC6600"/>
                </a:solidFill>
                <a:ea typeface="ＭＳ Ｐゴシック" charset="-128"/>
              </a:rPr>
              <a:t>3.</a:t>
            </a:r>
            <a:r>
              <a:rPr lang="en-US" dirty="0">
                <a:ea typeface="ＭＳ Ｐゴシック" charset="-128"/>
              </a:rPr>
              <a:t>	Switches from waiting to ready</a:t>
            </a:r>
          </a:p>
          <a:p>
            <a:pPr marL="457085" lvl="1" indent="0">
              <a:buNone/>
              <a:defRPr/>
            </a:pPr>
            <a:r>
              <a:rPr lang="en-US" altLang="zh-TW" dirty="0">
                <a:solidFill>
                  <a:srgbClr val="CC6600"/>
                </a:solidFill>
                <a:ea typeface="ＭＳ Ｐゴシック" charset="-128"/>
              </a:rPr>
              <a:t>4.</a:t>
            </a:r>
            <a:r>
              <a:rPr lang="zh-TW" altLang="en-US" dirty="0">
                <a:ea typeface="ＭＳ Ｐゴシック" charset="-128"/>
              </a:rPr>
              <a:t> </a:t>
            </a: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pic>
        <p:nvPicPr>
          <p:cNvPr id="4" name="Picture 4">
            <a:extLst>
              <a:ext uri="{FF2B5EF4-FFF2-40B4-BE49-F238E27FC236}">
                <a16:creationId xmlns:a16="http://schemas.microsoft.com/office/drawing/2014/main" id="{A3BB8C90-4D99-41C1-B8F7-8C0CB6DED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5" y="3068960"/>
            <a:ext cx="4786659" cy="1728192"/>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文字方塊 1">
            <a:extLst>
              <a:ext uri="{FF2B5EF4-FFF2-40B4-BE49-F238E27FC236}">
                <a16:creationId xmlns:a16="http://schemas.microsoft.com/office/drawing/2014/main" id="{8455249B-6FF7-4E74-A1D4-93557F1F659A}"/>
              </a:ext>
            </a:extLst>
          </p:cNvPr>
          <p:cNvSpPr txBox="1"/>
          <p:nvPr/>
        </p:nvSpPr>
        <p:spPr>
          <a:xfrm>
            <a:off x="9408368" y="4293096"/>
            <a:ext cx="370384" cy="369332"/>
          </a:xfrm>
          <a:prstGeom prst="rect">
            <a:avLst/>
          </a:prstGeom>
          <a:noFill/>
        </p:spPr>
        <p:txBody>
          <a:bodyPr wrap="square" rtlCol="0">
            <a:spAutoFit/>
          </a:bodyPr>
          <a:lstStyle/>
          <a:p>
            <a:r>
              <a:rPr lang="en-US" altLang="zh-TW" dirty="0">
                <a:solidFill>
                  <a:srgbClr val="FF0000"/>
                </a:solidFill>
              </a:rPr>
              <a:t>1</a:t>
            </a:r>
            <a:endParaRPr lang="zh-TW" altLang="en-US" dirty="0">
              <a:solidFill>
                <a:srgbClr val="FF0000"/>
              </a:solidFill>
            </a:endParaRPr>
          </a:p>
        </p:txBody>
      </p:sp>
      <p:sp>
        <p:nvSpPr>
          <p:cNvPr id="8" name="文字方塊 7">
            <a:extLst>
              <a:ext uri="{FF2B5EF4-FFF2-40B4-BE49-F238E27FC236}">
                <a16:creationId xmlns:a16="http://schemas.microsoft.com/office/drawing/2014/main" id="{EB30F21C-C312-49D1-AA18-EA2ED5791369}"/>
              </a:ext>
            </a:extLst>
          </p:cNvPr>
          <p:cNvSpPr txBox="1"/>
          <p:nvPr/>
        </p:nvSpPr>
        <p:spPr>
          <a:xfrm>
            <a:off x="8400256" y="3387425"/>
            <a:ext cx="370384" cy="369332"/>
          </a:xfrm>
          <a:prstGeom prst="rect">
            <a:avLst/>
          </a:prstGeom>
          <a:noFill/>
        </p:spPr>
        <p:txBody>
          <a:bodyPr wrap="square" rtlCol="0">
            <a:spAutoFit/>
          </a:bodyPr>
          <a:lstStyle/>
          <a:p>
            <a:r>
              <a:rPr lang="en-US" altLang="zh-TW" dirty="0">
                <a:solidFill>
                  <a:srgbClr val="FF0000"/>
                </a:solidFill>
              </a:rPr>
              <a:t>2</a:t>
            </a:r>
            <a:endParaRPr lang="zh-TW" altLang="en-US" dirty="0">
              <a:solidFill>
                <a:srgbClr val="FF0000"/>
              </a:solidFill>
            </a:endParaRPr>
          </a:p>
        </p:txBody>
      </p:sp>
      <p:sp>
        <p:nvSpPr>
          <p:cNvPr id="9" name="文字方塊 8">
            <a:extLst>
              <a:ext uri="{FF2B5EF4-FFF2-40B4-BE49-F238E27FC236}">
                <a16:creationId xmlns:a16="http://schemas.microsoft.com/office/drawing/2014/main" id="{0CD51C2C-A958-4BF8-8103-C23A1D3F1847}"/>
              </a:ext>
            </a:extLst>
          </p:cNvPr>
          <p:cNvSpPr txBox="1"/>
          <p:nvPr/>
        </p:nvSpPr>
        <p:spPr>
          <a:xfrm>
            <a:off x="7896200" y="3966592"/>
            <a:ext cx="370384" cy="369332"/>
          </a:xfrm>
          <a:prstGeom prst="rect">
            <a:avLst/>
          </a:prstGeom>
          <a:noFill/>
        </p:spPr>
        <p:txBody>
          <a:bodyPr wrap="square" rtlCol="0">
            <a:spAutoFit/>
          </a:bodyPr>
          <a:lstStyle/>
          <a:p>
            <a:r>
              <a:rPr lang="en-US" altLang="zh-TW" dirty="0">
                <a:solidFill>
                  <a:srgbClr val="FF0000"/>
                </a:solidFill>
              </a:rPr>
              <a:t>3</a:t>
            </a:r>
            <a:endParaRPr lang="zh-TW" altLang="en-US" dirty="0">
              <a:solidFill>
                <a:srgbClr val="FF0000"/>
              </a:solidFill>
            </a:endParaRPr>
          </a:p>
        </p:txBody>
      </p:sp>
      <p:sp>
        <p:nvSpPr>
          <p:cNvPr id="10" name="文字方塊 9">
            <a:extLst>
              <a:ext uri="{FF2B5EF4-FFF2-40B4-BE49-F238E27FC236}">
                <a16:creationId xmlns:a16="http://schemas.microsoft.com/office/drawing/2014/main" id="{FBBCE4FE-8EF1-485A-88A9-DA536F3DD7DA}"/>
              </a:ext>
            </a:extLst>
          </p:cNvPr>
          <p:cNvSpPr txBox="1"/>
          <p:nvPr/>
        </p:nvSpPr>
        <p:spPr>
          <a:xfrm>
            <a:off x="10025608" y="3018093"/>
            <a:ext cx="370384" cy="369332"/>
          </a:xfrm>
          <a:prstGeom prst="rect">
            <a:avLst/>
          </a:prstGeom>
          <a:noFill/>
        </p:spPr>
        <p:txBody>
          <a:bodyPr wrap="square" rtlCol="0">
            <a:spAutoFit/>
          </a:bodyPr>
          <a:lstStyle/>
          <a:p>
            <a:r>
              <a:rPr lang="en-US" altLang="zh-TW" dirty="0">
                <a:solidFill>
                  <a:srgbClr val="FF0000"/>
                </a:solidFill>
              </a:rPr>
              <a:t>4</a:t>
            </a:r>
            <a:endParaRPr lang="zh-TW" altLang="en-US" dirty="0">
              <a:solidFill>
                <a:srgbClr val="FF0000"/>
              </a:solidFill>
            </a:endParaRPr>
          </a:p>
        </p:txBody>
      </p:sp>
      <p:sp>
        <p:nvSpPr>
          <p:cNvPr id="3" name="頁尾版面配置區 2">
            <a:extLst>
              <a:ext uri="{FF2B5EF4-FFF2-40B4-BE49-F238E27FC236}">
                <a16:creationId xmlns:a16="http://schemas.microsoft.com/office/drawing/2014/main" id="{B56FA33B-3FD2-4EAA-B402-81110F4E4815}"/>
              </a:ext>
            </a:extLst>
          </p:cNvPr>
          <p:cNvSpPr>
            <a:spLocks noGrp="1"/>
          </p:cNvSpPr>
          <p:nvPr>
            <p:ph type="ftr" sz="quarter" idx="11"/>
          </p:nvPr>
        </p:nvSpPr>
        <p:spPr/>
        <p:txBody>
          <a:bodyPr/>
          <a:lstStyle/>
          <a:p>
            <a:pPr>
              <a:defRPr/>
            </a:pPr>
            <a:r>
              <a:rPr lang="en-US" altLang="zh-TW"/>
              <a:t>/90</a:t>
            </a:r>
            <a:endParaRPr lang="en-US" altLang="zh-TW" dirty="0"/>
          </a:p>
        </p:txBody>
      </p:sp>
      <p:sp>
        <p:nvSpPr>
          <p:cNvPr id="5" name="投影片編號版面配置區 4">
            <a:extLst>
              <a:ext uri="{FF2B5EF4-FFF2-40B4-BE49-F238E27FC236}">
                <a16:creationId xmlns:a16="http://schemas.microsoft.com/office/drawing/2014/main" id="{403A6EA4-39BE-41F6-84A2-6E552E224BE3}"/>
              </a:ext>
            </a:extLst>
          </p:cNvPr>
          <p:cNvSpPr>
            <a:spLocks noGrp="1"/>
          </p:cNvSpPr>
          <p:nvPr>
            <p:ph type="sldNum" sz="quarter" idx="12"/>
          </p:nvPr>
        </p:nvSpPr>
        <p:spPr/>
        <p:txBody>
          <a:bodyPr/>
          <a:lstStyle/>
          <a:p>
            <a:pPr>
              <a:defRPr/>
            </a:pPr>
            <a:fld id="{8829B0A6-A5B9-4F19-A482-C4080EE7DAE7}" type="slidenum">
              <a:rPr lang="en-US" altLang="zh-TW" smtClean="0"/>
              <a:pPr>
                <a:defRPr/>
              </a:pPr>
              <a:t>5</a:t>
            </a:fld>
            <a:endParaRPr lang="en-US" altLang="zh-TW" dirty="0"/>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1764953" y="1187450"/>
            <a:ext cx="8662094" cy="5409902"/>
          </a:xfrm>
        </p:spPr>
        <p:txBody>
          <a:bodyPr/>
          <a:lstStyle/>
          <a:p>
            <a:pPr marL="0" indent="0">
              <a:buNone/>
            </a:pPr>
            <a:r>
              <a:rPr lang="en-US" altLang="en-US" sz="1800" dirty="0">
                <a:latin typeface="Courier New" panose="02070309020205020404" pitchFamily="49" charset="0"/>
              </a:rPr>
              <a:t>   /* set the scheduling policy - FIFO, RR, or OTHER */ </a:t>
            </a:r>
            <a:br>
              <a:rPr lang="en-US" altLang="en-US" sz="1800" dirty="0">
                <a:latin typeface="Courier New" panose="02070309020205020404" pitchFamily="49" charset="0"/>
              </a:rPr>
            </a:br>
            <a:r>
              <a:rPr lang="en-US" altLang="en-US" sz="1800" dirty="0">
                <a:latin typeface="Courier New" panose="02070309020205020404" pitchFamily="49" charset="0"/>
              </a:rPr>
              <a:t>   if (</a:t>
            </a:r>
            <a:r>
              <a:rPr lang="en-US" altLang="en-US" sz="1800" dirty="0" err="1">
                <a:latin typeface="Courier New" panose="02070309020205020404" pitchFamily="49" charset="0"/>
              </a:rPr>
              <a:t>pthread_attr_setschedpolicy</a:t>
            </a:r>
            <a:r>
              <a:rPr lang="en-US" altLang="en-US" sz="1800" dirty="0">
                <a:latin typeface="Courier New" panose="02070309020205020404" pitchFamily="49" charset="0"/>
              </a:rPr>
              <a:t>(&amp;</a:t>
            </a:r>
            <a:r>
              <a:rPr lang="en-US" altLang="en-US" sz="1800" dirty="0" err="1">
                <a:latin typeface="Courier New" panose="02070309020205020404" pitchFamily="49" charset="0"/>
              </a:rPr>
              <a:t>attr</a:t>
            </a:r>
            <a:r>
              <a:rPr lang="en-US" altLang="en-US" sz="1800" dirty="0">
                <a:latin typeface="Courier New" panose="02070309020205020404" pitchFamily="49" charset="0"/>
              </a:rPr>
              <a:t>, SCHED_FIFO) != 0) </a:t>
            </a:r>
          </a:p>
          <a:p>
            <a:pPr marL="0" indent="0">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fprintf</a:t>
            </a:r>
            <a:r>
              <a:rPr lang="en-US" altLang="en-US" sz="1800" dirty="0">
                <a:latin typeface="Courier New" panose="02070309020205020404" pitchFamily="49" charset="0"/>
              </a:rPr>
              <a:t>(stderr, "Unable to set policy.\n"); </a:t>
            </a:r>
          </a:p>
          <a:p>
            <a:pPr marL="0" indent="0">
              <a:buNone/>
            </a:pPr>
            <a:r>
              <a:rPr lang="en-US" altLang="en-US" sz="1800" dirty="0">
                <a:latin typeface="Courier New" panose="02070309020205020404" pitchFamily="49" charset="0"/>
              </a:rPr>
              <a:t>   /* create the threads */</a:t>
            </a:r>
            <a:br>
              <a:rPr lang="en-US" altLang="en-US" sz="1800" dirty="0">
                <a:latin typeface="Courier New" panose="02070309020205020404" pitchFamily="49" charset="0"/>
              </a:rPr>
            </a:br>
            <a:r>
              <a:rPr lang="en-US" altLang="en-US" sz="1800" dirty="0">
                <a:latin typeface="Courier New" panose="02070309020205020404" pitchFamily="49" charset="0"/>
              </a:rPr>
              <a:t>   for (</a:t>
            </a:r>
            <a:r>
              <a:rPr lang="en-US" altLang="en-US" sz="1800" dirty="0" err="1">
                <a:latin typeface="Courier New" panose="02070309020205020404" pitchFamily="49" charset="0"/>
              </a:rPr>
              <a:t>i</a:t>
            </a:r>
            <a:r>
              <a:rPr lang="en-US" altLang="en-US" sz="1800" dirty="0">
                <a:latin typeface="Courier New" panose="02070309020205020404" pitchFamily="49" charset="0"/>
              </a:rPr>
              <a:t> = 0; </a:t>
            </a:r>
            <a:r>
              <a:rPr lang="en-US" altLang="en-US" sz="1800" dirty="0" err="1">
                <a:latin typeface="Courier New" panose="02070309020205020404" pitchFamily="49" charset="0"/>
              </a:rPr>
              <a:t>i</a:t>
            </a:r>
            <a:r>
              <a:rPr lang="en-US" altLang="en-US" sz="1800" dirty="0">
                <a:latin typeface="Courier New" panose="02070309020205020404" pitchFamily="49" charset="0"/>
              </a:rPr>
              <a:t> &lt; NUM_THREADS; </a:t>
            </a:r>
            <a:r>
              <a:rPr lang="en-US" altLang="en-US" sz="1800" dirty="0" err="1">
                <a:latin typeface="Courier New" panose="02070309020205020404" pitchFamily="49" charset="0"/>
              </a:rPr>
              <a:t>i</a:t>
            </a: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pthread_create</a:t>
            </a:r>
            <a:r>
              <a:rPr lang="en-US" altLang="en-US" sz="1800" dirty="0">
                <a:latin typeface="Courier New" panose="02070309020205020404" pitchFamily="49" charset="0"/>
              </a:rPr>
              <a:t>(&amp;</a:t>
            </a:r>
            <a:r>
              <a:rPr lang="en-US" altLang="en-US" sz="1800" dirty="0" err="1">
                <a:latin typeface="Courier New" panose="02070309020205020404" pitchFamily="49" charset="0"/>
              </a:rPr>
              <a:t>tid</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1800" dirty="0">
                <a:latin typeface="Courier New" panose="02070309020205020404" pitchFamily="49" charset="0"/>
              </a:rPr>
              <a:t>],&amp;</a:t>
            </a:r>
            <a:r>
              <a:rPr lang="en-US" altLang="en-US" sz="1800" dirty="0" err="1">
                <a:latin typeface="Courier New" panose="02070309020205020404" pitchFamily="49" charset="0"/>
              </a:rPr>
              <a:t>attr,runner,NULL</a:t>
            </a: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 now join on each thread */</a:t>
            </a:r>
            <a:br>
              <a:rPr lang="en-US" altLang="en-US" sz="1800" dirty="0">
                <a:latin typeface="Courier New" panose="02070309020205020404" pitchFamily="49" charset="0"/>
              </a:rPr>
            </a:br>
            <a:r>
              <a:rPr lang="en-US" altLang="en-US" sz="1800" dirty="0">
                <a:latin typeface="Courier New" panose="02070309020205020404" pitchFamily="49" charset="0"/>
              </a:rPr>
              <a:t>   for (</a:t>
            </a:r>
            <a:r>
              <a:rPr lang="en-US" altLang="en-US" sz="1800" dirty="0" err="1">
                <a:latin typeface="Courier New" panose="02070309020205020404" pitchFamily="49" charset="0"/>
              </a:rPr>
              <a:t>i</a:t>
            </a:r>
            <a:r>
              <a:rPr lang="en-US" altLang="en-US" sz="1800" dirty="0">
                <a:latin typeface="Courier New" panose="02070309020205020404" pitchFamily="49" charset="0"/>
              </a:rPr>
              <a:t> = 0; </a:t>
            </a:r>
            <a:r>
              <a:rPr lang="en-US" altLang="en-US" sz="1800" dirty="0" err="1">
                <a:latin typeface="Courier New" panose="02070309020205020404" pitchFamily="49" charset="0"/>
              </a:rPr>
              <a:t>i</a:t>
            </a:r>
            <a:r>
              <a:rPr lang="en-US" altLang="en-US" sz="1800" dirty="0">
                <a:latin typeface="Courier New" panose="02070309020205020404" pitchFamily="49" charset="0"/>
              </a:rPr>
              <a:t> &lt; NUM_THREADS; </a:t>
            </a:r>
            <a:r>
              <a:rPr lang="en-US" altLang="en-US" sz="1800" dirty="0" err="1">
                <a:latin typeface="Courier New" panose="02070309020205020404" pitchFamily="49" charset="0"/>
              </a:rPr>
              <a:t>i</a:t>
            </a: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pthread_join</a:t>
            </a:r>
            <a:r>
              <a:rPr lang="en-US" altLang="en-US" sz="1800" dirty="0">
                <a:latin typeface="Courier New" panose="02070309020205020404" pitchFamily="49" charset="0"/>
              </a:rPr>
              <a:t>(</a:t>
            </a:r>
            <a:r>
              <a:rPr lang="en-US" altLang="en-US" sz="1800" dirty="0" err="1">
                <a:latin typeface="Courier New" panose="02070309020205020404" pitchFamily="49" charset="0"/>
              </a:rPr>
              <a:t>tid</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1800" dirty="0">
                <a:latin typeface="Courier New" panose="02070309020205020404" pitchFamily="49" charset="0"/>
              </a:rPr>
              <a:t>], NULL); </a:t>
            </a:r>
          </a:p>
          <a:p>
            <a:pPr marL="0" indent="0">
              <a:buNone/>
            </a:pPr>
            <a:r>
              <a:rPr lang="en-US" altLang="en-US" sz="1800" dirty="0">
                <a:latin typeface="Courier New" panose="02070309020205020404" pitchFamily="49" charset="0"/>
              </a:rPr>
              <a:t>}</a:t>
            </a:r>
          </a:p>
          <a:p>
            <a:pPr marL="0" indent="0">
              <a:buNone/>
            </a:pP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Each thread will begin control in this function */ </a:t>
            </a:r>
          </a:p>
          <a:p>
            <a:pPr marL="0" indent="0">
              <a:buNone/>
            </a:pPr>
            <a:r>
              <a:rPr lang="en-US" altLang="en-US" sz="1800" dirty="0">
                <a:latin typeface="Courier New" panose="02070309020205020404" pitchFamily="49" charset="0"/>
              </a:rPr>
              <a:t>void *runner(void *param)</a:t>
            </a:r>
            <a:br>
              <a:rPr lang="en-US" altLang="en-US" sz="1800" dirty="0">
                <a:latin typeface="Courier New" panose="02070309020205020404" pitchFamily="49" charset="0"/>
              </a:rPr>
            </a:br>
            <a:r>
              <a:rPr lang="en-US" altLang="en-US" sz="1800" dirty="0">
                <a:latin typeface="Courier New" panose="02070309020205020404" pitchFamily="49" charset="0"/>
              </a:rPr>
              <a:t>{ </a:t>
            </a:r>
          </a:p>
          <a:p>
            <a:pPr marL="0" indent="0">
              <a:buNone/>
            </a:pPr>
            <a:r>
              <a:rPr lang="en-US" altLang="en-US" sz="1800" dirty="0">
                <a:latin typeface="Courier New" panose="02070309020205020404" pitchFamily="49" charset="0"/>
              </a:rPr>
              <a:t>   /* do some work ... */ </a:t>
            </a:r>
          </a:p>
          <a:p>
            <a:pPr marL="0" indent="0">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pthread_exit</a:t>
            </a:r>
            <a:r>
              <a:rPr lang="en-US" altLang="en-US" sz="1800" dirty="0">
                <a:latin typeface="Courier New" panose="02070309020205020404" pitchFamily="49" charset="0"/>
              </a:rPr>
              <a:t>(0); </a:t>
            </a:r>
          </a:p>
          <a:p>
            <a:pPr marL="0" indent="0">
              <a:buNone/>
            </a:pPr>
            <a:r>
              <a:rPr lang="en-US" altLang="en-US" sz="18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623392" y="260648"/>
            <a:ext cx="10945216" cy="576262"/>
          </a:xfrm>
        </p:spPr>
        <p:txBody>
          <a:bodyPr/>
          <a:lstStyle/>
          <a:p>
            <a:pPr eaLnBrk="1" hangingPunct="1"/>
            <a:r>
              <a:rPr lang="en-US" altLang="en-US" dirty="0"/>
              <a:t>POSIX Real-Time Scheduling API (Cont.)</a:t>
            </a:r>
          </a:p>
        </p:txBody>
      </p:sp>
      <p:sp>
        <p:nvSpPr>
          <p:cNvPr id="2" name="頁尾版面配置區 1">
            <a:extLst>
              <a:ext uri="{FF2B5EF4-FFF2-40B4-BE49-F238E27FC236}">
                <a16:creationId xmlns:a16="http://schemas.microsoft.com/office/drawing/2014/main" id="{3C1060AD-347C-4FC5-9977-CF569952BB9D}"/>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81C93CFA-6699-4FCF-A383-7328220289D5}"/>
              </a:ext>
            </a:extLst>
          </p:cNvPr>
          <p:cNvSpPr>
            <a:spLocks noGrp="1"/>
          </p:cNvSpPr>
          <p:nvPr>
            <p:ph type="sldNum" sz="quarter" idx="12"/>
          </p:nvPr>
        </p:nvSpPr>
        <p:spPr/>
        <p:txBody>
          <a:bodyPr/>
          <a:lstStyle/>
          <a:p>
            <a:pPr>
              <a:defRPr/>
            </a:pPr>
            <a:fld id="{8829B0A6-A5B9-4F19-A482-C4080EE7DAE7}" type="slidenum">
              <a:rPr lang="en-US" altLang="zh-TW" smtClean="0"/>
              <a:pPr>
                <a:defRPr/>
              </a:pPr>
              <a:t>59</a:t>
            </a:fld>
            <a:endParaRPr lang="en-US" altLang="zh-TW" dirty="0"/>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2662238" y="21353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3766491" y="1674812"/>
            <a:ext cx="4659017" cy="3508375"/>
          </a:xfrm>
        </p:spPr>
        <p:txBody>
          <a:bodyPr/>
          <a:lstStyle/>
          <a:p>
            <a:endParaRPr lang="en-US" altLang="en-US" dirty="0"/>
          </a:p>
          <a:p>
            <a:r>
              <a:rPr lang="en-US" altLang="en-US" dirty="0"/>
              <a:t>Linux scheduling</a:t>
            </a:r>
          </a:p>
          <a:p>
            <a:r>
              <a:rPr lang="en-US" altLang="en-US" dirty="0"/>
              <a:t>Windows scheduling</a:t>
            </a:r>
          </a:p>
          <a:p>
            <a:r>
              <a:rPr lang="en-US" altLang="en-US" dirty="0"/>
              <a:t>Solaris scheduling</a:t>
            </a:r>
          </a:p>
        </p:txBody>
      </p:sp>
      <p:sp>
        <p:nvSpPr>
          <p:cNvPr id="2" name="頁尾版面配置區 1">
            <a:extLst>
              <a:ext uri="{FF2B5EF4-FFF2-40B4-BE49-F238E27FC236}">
                <a16:creationId xmlns:a16="http://schemas.microsoft.com/office/drawing/2014/main" id="{E8572F05-A617-4454-87ED-4824092A8D10}"/>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6BE6F525-A26D-4F57-BEF1-DEA0A41BF026}"/>
              </a:ext>
            </a:extLst>
          </p:cNvPr>
          <p:cNvSpPr>
            <a:spLocks noGrp="1"/>
          </p:cNvSpPr>
          <p:nvPr>
            <p:ph type="sldNum" sz="quarter" idx="12"/>
          </p:nvPr>
        </p:nvSpPr>
        <p:spPr/>
        <p:txBody>
          <a:bodyPr/>
          <a:lstStyle/>
          <a:p>
            <a:pPr>
              <a:defRPr/>
            </a:pPr>
            <a:fld id="{8829B0A6-A5B9-4F19-A482-C4080EE7DAE7}" type="slidenum">
              <a:rPr lang="en-US" altLang="zh-TW" smtClean="0"/>
              <a:pPr>
                <a:defRPr/>
              </a:pPr>
              <a:t>60</a:t>
            </a:fld>
            <a:endParaRPr lang="en-US" altLang="zh-TW" dirty="0"/>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30153" y="261938"/>
            <a:ext cx="10441160" cy="576262"/>
          </a:xfrm>
        </p:spPr>
        <p:txBody>
          <a:bodyPr/>
          <a:lstStyle/>
          <a:p>
            <a:pPr eaLnBrk="1" hangingPunct="1"/>
            <a:r>
              <a:rPr lang="en-US" altLang="en-US"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1318185" y="1268760"/>
            <a:ext cx="9865096" cy="4769498"/>
          </a:xfrm>
        </p:spPr>
        <p:txBody>
          <a:bodyPr/>
          <a:lstStyle/>
          <a:p>
            <a:pPr>
              <a:lnSpc>
                <a:spcPct val="90000"/>
              </a:lnSpc>
            </a:pPr>
            <a:r>
              <a:rPr lang="en-US" altLang="en-US" dirty="0"/>
              <a:t>Prior to kernel version 2.5, ran variation of standard UNIX scheduling algorithm</a:t>
            </a:r>
          </a:p>
          <a:p>
            <a:pPr>
              <a:lnSpc>
                <a:spcPct val="90000"/>
              </a:lnSpc>
            </a:pPr>
            <a:r>
              <a:rPr lang="en-US" altLang="en-US" dirty="0"/>
              <a:t>Version 2.5 moved to constant order </a:t>
            </a:r>
            <a:r>
              <a:rPr lang="en-US" altLang="en-US" i="1" dirty="0"/>
              <a:t>O</a:t>
            </a:r>
            <a:r>
              <a:rPr lang="en-US" altLang="en-US"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
        <p:nvSpPr>
          <p:cNvPr id="2" name="頁尾版面配置區 1">
            <a:extLst>
              <a:ext uri="{FF2B5EF4-FFF2-40B4-BE49-F238E27FC236}">
                <a16:creationId xmlns:a16="http://schemas.microsoft.com/office/drawing/2014/main" id="{6630665D-3150-4601-8F51-FA40307B9D6A}"/>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695C43DE-16EB-40A6-8F93-6327A927856E}"/>
              </a:ext>
            </a:extLst>
          </p:cNvPr>
          <p:cNvSpPr>
            <a:spLocks noGrp="1"/>
          </p:cNvSpPr>
          <p:nvPr>
            <p:ph type="sldNum" sz="quarter" idx="12"/>
          </p:nvPr>
        </p:nvSpPr>
        <p:spPr/>
        <p:txBody>
          <a:bodyPr/>
          <a:lstStyle/>
          <a:p>
            <a:pPr>
              <a:defRPr/>
            </a:pPr>
            <a:fld id="{8829B0A6-A5B9-4F19-A482-C4080EE7DAE7}" type="slidenum">
              <a:rPr lang="en-US" altLang="zh-TW" smtClean="0"/>
              <a:pPr>
                <a:defRPr/>
              </a:pPr>
              <a:t>61</a:t>
            </a:fld>
            <a:endParaRPr lang="en-US" altLang="zh-TW" dirty="0"/>
          </a:p>
        </p:txBody>
      </p:sp>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79476" y="116632"/>
            <a:ext cx="9433048"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1271464" y="1268760"/>
            <a:ext cx="9649072" cy="5071253"/>
          </a:xfrm>
        </p:spPr>
        <p:txBody>
          <a:bodyPr/>
          <a:lstStyle/>
          <a:p>
            <a:pPr>
              <a:lnSpc>
                <a:spcPct val="90000"/>
              </a:lnSpc>
            </a:pPr>
            <a:r>
              <a:rPr lang="en-US" altLang="en-US" b="1" i="1" dirty="0"/>
              <a:t>Completely Fair Scheduler </a:t>
            </a:r>
            <a:r>
              <a:rPr lang="en-US" altLang="en-US" dirty="0"/>
              <a:t>(CFS)</a:t>
            </a:r>
          </a:p>
          <a:p>
            <a:pPr>
              <a:lnSpc>
                <a:spcPct val="90000"/>
              </a:lnSpc>
            </a:pPr>
            <a:r>
              <a:rPr lang="en-US" altLang="en-US" b="1" dirty="0">
                <a:solidFill>
                  <a:srgbClr val="006699"/>
                </a:solidFill>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
        <p:nvSpPr>
          <p:cNvPr id="2" name="頁尾版面配置區 1">
            <a:extLst>
              <a:ext uri="{FF2B5EF4-FFF2-40B4-BE49-F238E27FC236}">
                <a16:creationId xmlns:a16="http://schemas.microsoft.com/office/drawing/2014/main" id="{1380125B-FAB4-47B4-B4C0-296A759279D4}"/>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A9E6980C-9707-4AED-9BE1-E0EA9CC4D2E6}"/>
              </a:ext>
            </a:extLst>
          </p:cNvPr>
          <p:cNvSpPr>
            <a:spLocks noGrp="1"/>
          </p:cNvSpPr>
          <p:nvPr>
            <p:ph type="sldNum" sz="quarter" idx="12"/>
          </p:nvPr>
        </p:nvSpPr>
        <p:spPr/>
        <p:txBody>
          <a:bodyPr/>
          <a:lstStyle/>
          <a:p>
            <a:pPr>
              <a:defRPr/>
            </a:pPr>
            <a:fld id="{8829B0A6-A5B9-4F19-A482-C4080EE7DAE7}" type="slidenum">
              <a:rPr lang="en-US" altLang="zh-TW" smtClean="0"/>
              <a:pPr>
                <a:defRPr/>
              </a:pPr>
              <a:t>62</a:t>
            </a:fld>
            <a:endParaRPr lang="en-US" altLang="zh-TW" dirty="0"/>
          </a:p>
        </p:txBody>
      </p:sp>
    </p:spTree>
    <p:extLst>
      <p:ext uri="{BB962C8B-B14F-4D97-AF65-F5344CB8AC3E}">
        <p14:creationId xmlns:p14="http://schemas.microsoft.com/office/powerpoint/2010/main" val="124089464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695400" y="188640"/>
            <a:ext cx="11161240" cy="576262"/>
          </a:xfrm>
        </p:spPr>
        <p:txBody>
          <a:bodyPr/>
          <a:lstStyle/>
          <a:p>
            <a:pPr eaLnBrk="1" hangingPunct="1"/>
            <a:r>
              <a:rPr lang="en-US" altLang="en-US"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1073442" y="1340768"/>
            <a:ext cx="10045116"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
        <p:nvSpPr>
          <p:cNvPr id="2" name="頁尾版面配置區 1">
            <a:extLst>
              <a:ext uri="{FF2B5EF4-FFF2-40B4-BE49-F238E27FC236}">
                <a16:creationId xmlns:a16="http://schemas.microsoft.com/office/drawing/2014/main" id="{365900ED-A2CD-4E5F-8DE8-35EDC41E5D23}"/>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AC3CA9DC-5DB1-4D72-95CF-067D8F1E13C5}"/>
              </a:ext>
            </a:extLst>
          </p:cNvPr>
          <p:cNvSpPr>
            <a:spLocks noGrp="1"/>
          </p:cNvSpPr>
          <p:nvPr>
            <p:ph type="sldNum" sz="quarter" idx="12"/>
          </p:nvPr>
        </p:nvSpPr>
        <p:spPr/>
        <p:txBody>
          <a:bodyPr/>
          <a:lstStyle/>
          <a:p>
            <a:pPr>
              <a:defRPr/>
            </a:pPr>
            <a:fld id="{8829B0A6-A5B9-4F19-A482-C4080EE7DAE7}" type="slidenum">
              <a:rPr lang="en-US" altLang="zh-TW" smtClean="0"/>
              <a:pPr>
                <a:defRPr/>
              </a:pPr>
              <a:t>63</a:t>
            </a:fld>
            <a:endParaRPr lang="en-US" altLang="zh-TW" dirty="0"/>
          </a:p>
        </p:txBody>
      </p:sp>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2351088" y="22209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7768" y="1044737"/>
            <a:ext cx="4541328" cy="55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0DFC5E8C-CB83-4EF2-A43C-2CB9F3E6A654}"/>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60E64AB9-4A85-48CF-B985-9883D00E4CA5}"/>
              </a:ext>
            </a:extLst>
          </p:cNvPr>
          <p:cNvSpPr>
            <a:spLocks noGrp="1"/>
          </p:cNvSpPr>
          <p:nvPr>
            <p:ph type="sldNum" sz="quarter" idx="12"/>
          </p:nvPr>
        </p:nvSpPr>
        <p:spPr/>
        <p:txBody>
          <a:bodyPr/>
          <a:lstStyle/>
          <a:p>
            <a:pPr>
              <a:defRPr/>
            </a:pPr>
            <a:fld id="{8829B0A6-A5B9-4F19-A482-C4080EE7DAE7}" type="slidenum">
              <a:rPr lang="en-US" altLang="zh-TW" smtClean="0"/>
              <a:pPr>
                <a:defRPr/>
              </a:pPr>
              <a:t>64</a:t>
            </a:fld>
            <a:endParaRPr lang="en-US" altLang="zh-TW" dirty="0"/>
          </a:p>
        </p:txBody>
      </p:sp>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1981200" y="22883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1271464" y="1144589"/>
            <a:ext cx="10225136" cy="5236739"/>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grpSp>
        <p:nvGrpSpPr>
          <p:cNvPr id="3" name="群組 2">
            <a:extLst>
              <a:ext uri="{FF2B5EF4-FFF2-40B4-BE49-F238E27FC236}">
                <a16:creationId xmlns:a16="http://schemas.microsoft.com/office/drawing/2014/main" id="{FFD462C4-1210-4A0D-AA46-856008C1C54E}"/>
              </a:ext>
            </a:extLst>
          </p:cNvPr>
          <p:cNvGrpSpPr/>
          <p:nvPr/>
        </p:nvGrpSpPr>
        <p:grpSpPr>
          <a:xfrm>
            <a:off x="2660647" y="4077072"/>
            <a:ext cx="6870706" cy="1924371"/>
            <a:chOff x="2423592" y="3863213"/>
            <a:chExt cx="6870706" cy="1924371"/>
          </a:xfrm>
        </p:grpSpPr>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3863213"/>
              <a:ext cx="6870706" cy="192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a:extLst>
                <a:ext uri="{FF2B5EF4-FFF2-40B4-BE49-F238E27FC236}">
                  <a16:creationId xmlns:a16="http://schemas.microsoft.com/office/drawing/2014/main" id="{5E5F92FE-66B1-4A56-98D3-D8F455D33AF9}"/>
                </a:ext>
              </a:extLst>
            </p:cNvPr>
            <p:cNvSpPr txBox="1"/>
            <p:nvPr/>
          </p:nvSpPr>
          <p:spPr>
            <a:xfrm>
              <a:off x="6600056" y="4640732"/>
              <a:ext cx="504056" cy="369332"/>
            </a:xfrm>
            <a:prstGeom prst="rect">
              <a:avLst/>
            </a:prstGeom>
            <a:noFill/>
          </p:spPr>
          <p:txBody>
            <a:bodyPr wrap="square" rtlCol="0">
              <a:spAutoFit/>
            </a:bodyPr>
            <a:lstStyle/>
            <a:p>
              <a:r>
                <a:rPr lang="en-US" altLang="zh-TW" dirty="0"/>
                <a:t>-20</a:t>
              </a:r>
              <a:endParaRPr lang="zh-TW" altLang="en-US" dirty="0"/>
            </a:p>
          </p:txBody>
        </p:sp>
        <p:sp>
          <p:nvSpPr>
            <p:cNvPr id="6" name="文字方塊 5">
              <a:extLst>
                <a:ext uri="{FF2B5EF4-FFF2-40B4-BE49-F238E27FC236}">
                  <a16:creationId xmlns:a16="http://schemas.microsoft.com/office/drawing/2014/main" id="{16B2E723-1A6D-49F8-944C-34C514AC841E}"/>
                </a:ext>
              </a:extLst>
            </p:cNvPr>
            <p:cNvSpPr txBox="1"/>
            <p:nvPr/>
          </p:nvSpPr>
          <p:spPr>
            <a:xfrm>
              <a:off x="8790242" y="4640732"/>
              <a:ext cx="504056" cy="369332"/>
            </a:xfrm>
            <a:prstGeom prst="rect">
              <a:avLst/>
            </a:prstGeom>
            <a:noFill/>
          </p:spPr>
          <p:txBody>
            <a:bodyPr wrap="square" rtlCol="0">
              <a:spAutoFit/>
            </a:bodyPr>
            <a:lstStyle/>
            <a:p>
              <a:r>
                <a:rPr lang="en-US" altLang="zh-TW" dirty="0"/>
                <a:t>19</a:t>
              </a:r>
              <a:endParaRPr lang="zh-TW" altLang="en-US" dirty="0"/>
            </a:p>
          </p:txBody>
        </p:sp>
        <p:sp>
          <p:nvSpPr>
            <p:cNvPr id="7" name="文字方塊 6">
              <a:extLst>
                <a:ext uri="{FF2B5EF4-FFF2-40B4-BE49-F238E27FC236}">
                  <a16:creationId xmlns:a16="http://schemas.microsoft.com/office/drawing/2014/main" id="{9DE78A5D-4CCC-4C79-BB95-3AAE8AFEE175}"/>
                </a:ext>
              </a:extLst>
            </p:cNvPr>
            <p:cNvSpPr txBox="1"/>
            <p:nvPr/>
          </p:nvSpPr>
          <p:spPr>
            <a:xfrm>
              <a:off x="5980845" y="4640732"/>
              <a:ext cx="684076" cy="369332"/>
            </a:xfrm>
            <a:prstGeom prst="rect">
              <a:avLst/>
            </a:prstGeom>
            <a:noFill/>
          </p:spPr>
          <p:txBody>
            <a:bodyPr wrap="square" rtlCol="0">
              <a:spAutoFit/>
            </a:bodyPr>
            <a:lstStyle/>
            <a:p>
              <a:r>
                <a:rPr lang="en-US" altLang="zh-TW" dirty="0"/>
                <a:t>nice</a:t>
              </a:r>
              <a:endParaRPr lang="zh-TW" altLang="en-US" dirty="0"/>
            </a:p>
          </p:txBody>
        </p:sp>
      </p:grpSp>
      <p:sp>
        <p:nvSpPr>
          <p:cNvPr id="4" name="頁尾版面配置區 3">
            <a:extLst>
              <a:ext uri="{FF2B5EF4-FFF2-40B4-BE49-F238E27FC236}">
                <a16:creationId xmlns:a16="http://schemas.microsoft.com/office/drawing/2014/main" id="{9F315B31-869B-466C-9A5C-95452851D0C4}"/>
              </a:ext>
            </a:extLst>
          </p:cNvPr>
          <p:cNvSpPr>
            <a:spLocks noGrp="1"/>
          </p:cNvSpPr>
          <p:nvPr>
            <p:ph type="ftr" sz="quarter" idx="11"/>
          </p:nvPr>
        </p:nvSpPr>
        <p:spPr/>
        <p:txBody>
          <a:bodyPr/>
          <a:lstStyle/>
          <a:p>
            <a:pPr>
              <a:defRPr/>
            </a:pPr>
            <a:r>
              <a:rPr lang="en-US" altLang="zh-TW"/>
              <a:t>/90</a:t>
            </a:r>
            <a:endParaRPr lang="en-US" altLang="zh-TW" dirty="0"/>
          </a:p>
        </p:txBody>
      </p:sp>
      <p:sp>
        <p:nvSpPr>
          <p:cNvPr id="5" name="投影片編號版面配置區 4">
            <a:extLst>
              <a:ext uri="{FF2B5EF4-FFF2-40B4-BE49-F238E27FC236}">
                <a16:creationId xmlns:a16="http://schemas.microsoft.com/office/drawing/2014/main" id="{071172A0-9B34-4A74-A2D4-C16CB62390E2}"/>
              </a:ext>
            </a:extLst>
          </p:cNvPr>
          <p:cNvSpPr>
            <a:spLocks noGrp="1"/>
          </p:cNvSpPr>
          <p:nvPr>
            <p:ph type="sldNum" sz="quarter" idx="12"/>
          </p:nvPr>
        </p:nvSpPr>
        <p:spPr/>
        <p:txBody>
          <a:bodyPr/>
          <a:lstStyle/>
          <a:p>
            <a:pPr>
              <a:defRPr/>
            </a:pPr>
            <a:fld id="{8829B0A6-A5B9-4F19-A482-C4080EE7DAE7}" type="slidenum">
              <a:rPr lang="en-US" altLang="zh-TW" smtClean="0"/>
              <a:pPr>
                <a:defRPr/>
              </a:pPr>
              <a:t>65</a:t>
            </a:fld>
            <a:endParaRPr lang="en-US" altLang="zh-TW" dirty="0"/>
          </a:p>
        </p:txBody>
      </p:sp>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3D7FDCB1-5E2E-45C1-A58D-5388848D591B}"/>
              </a:ext>
            </a:extLst>
          </p:cNvPr>
          <p:cNvSpPr>
            <a:spLocks noGrp="1"/>
          </p:cNvSpPr>
          <p:nvPr>
            <p:ph type="ftr" sz="quarter" idx="11"/>
          </p:nvPr>
        </p:nvSpPr>
        <p:spPr/>
        <p:txBody>
          <a:bodyPr/>
          <a:lstStyle/>
          <a:p>
            <a:pPr>
              <a:defRPr/>
            </a:pPr>
            <a:r>
              <a:rPr lang="en-US" altLang="zh-TW"/>
              <a:t>/90</a:t>
            </a:r>
            <a:endParaRPr lang="en-US" altLang="zh-TW" dirty="0"/>
          </a:p>
        </p:txBody>
      </p:sp>
      <p:sp>
        <p:nvSpPr>
          <p:cNvPr id="5" name="投影片編號版面配置區 4">
            <a:extLst>
              <a:ext uri="{FF2B5EF4-FFF2-40B4-BE49-F238E27FC236}">
                <a16:creationId xmlns:a16="http://schemas.microsoft.com/office/drawing/2014/main" id="{6FC684C0-8BB6-4A85-A603-2A76DCEFBC65}"/>
              </a:ext>
            </a:extLst>
          </p:cNvPr>
          <p:cNvSpPr>
            <a:spLocks noGrp="1"/>
          </p:cNvSpPr>
          <p:nvPr>
            <p:ph type="sldNum" sz="quarter" idx="12"/>
          </p:nvPr>
        </p:nvSpPr>
        <p:spPr/>
        <p:txBody>
          <a:bodyPr/>
          <a:lstStyle/>
          <a:p>
            <a:pPr>
              <a:defRPr/>
            </a:pPr>
            <a:fld id="{8829B0A6-A5B9-4F19-A482-C4080EE7DAE7}" type="slidenum">
              <a:rPr lang="en-US" altLang="zh-TW" smtClean="0"/>
              <a:pPr>
                <a:defRPr/>
              </a:pPr>
              <a:t>66</a:t>
            </a:fld>
            <a:endParaRPr lang="en-US" altLang="zh-TW" dirty="0"/>
          </a:p>
        </p:txBody>
      </p:sp>
      <p:pic>
        <p:nvPicPr>
          <p:cNvPr id="6" name="圖片 5">
            <a:extLst>
              <a:ext uri="{FF2B5EF4-FFF2-40B4-BE49-F238E27FC236}">
                <a16:creationId xmlns:a16="http://schemas.microsoft.com/office/drawing/2014/main" id="{CE6E8530-62BA-487B-BE26-E9E3E81A136D}"/>
              </a:ext>
            </a:extLst>
          </p:cNvPr>
          <p:cNvPicPr>
            <a:picLocks noChangeAspect="1"/>
          </p:cNvPicPr>
          <p:nvPr/>
        </p:nvPicPr>
        <p:blipFill>
          <a:blip r:embed="rId2"/>
          <a:stretch>
            <a:fillRect/>
          </a:stretch>
        </p:blipFill>
        <p:spPr>
          <a:xfrm>
            <a:off x="2837925" y="0"/>
            <a:ext cx="6384924" cy="6835360"/>
          </a:xfrm>
          <a:prstGeom prst="rect">
            <a:avLst/>
          </a:prstGeom>
        </p:spPr>
      </p:pic>
    </p:spTree>
    <p:extLst>
      <p:ext uri="{BB962C8B-B14F-4D97-AF65-F5344CB8AC3E}">
        <p14:creationId xmlns:p14="http://schemas.microsoft.com/office/powerpoint/2010/main" val="644424276"/>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1981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551384" y="1144589"/>
            <a:ext cx="11089232" cy="2428427"/>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sp>
        <p:nvSpPr>
          <p:cNvPr id="6" name="矩形 1">
            <a:extLst>
              <a:ext uri="{FF2B5EF4-FFF2-40B4-BE49-F238E27FC236}">
                <a16:creationId xmlns:a16="http://schemas.microsoft.com/office/drawing/2014/main" id="{7DCFA0CA-4551-4601-AABE-0FD2B805092D}"/>
              </a:ext>
            </a:extLst>
          </p:cNvPr>
          <p:cNvSpPr>
            <a:spLocks noChangeArrowheads="1"/>
          </p:cNvSpPr>
          <p:nvPr/>
        </p:nvSpPr>
        <p:spPr bwMode="auto">
          <a:xfrm>
            <a:off x="3863751" y="3573016"/>
            <a:ext cx="4680521" cy="3168352"/>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7768" y="3717032"/>
            <a:ext cx="4392488" cy="289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484567DB-DEF4-4ED5-980C-B58D5E4185A6}"/>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9001E9A4-CEF9-4225-85B3-F216914C7BA2}"/>
              </a:ext>
            </a:extLst>
          </p:cNvPr>
          <p:cNvSpPr>
            <a:spLocks noGrp="1"/>
          </p:cNvSpPr>
          <p:nvPr>
            <p:ph type="sldNum" sz="quarter" idx="12"/>
          </p:nvPr>
        </p:nvSpPr>
        <p:spPr/>
        <p:txBody>
          <a:bodyPr/>
          <a:lstStyle/>
          <a:p>
            <a:pPr>
              <a:defRPr/>
            </a:pPr>
            <a:fld id="{8829B0A6-A5B9-4F19-A482-C4080EE7DAE7}" type="slidenum">
              <a:rPr lang="en-US" altLang="zh-TW" smtClean="0"/>
              <a:pPr>
                <a:defRPr/>
              </a:pPr>
              <a:t>67</a:t>
            </a:fld>
            <a:endParaRPr lang="en-US" altLang="zh-TW" dirty="0"/>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1981200" y="22623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1550123" y="1052736"/>
            <a:ext cx="8938366" cy="5579027"/>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up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
        <p:nvSpPr>
          <p:cNvPr id="2" name="頁尾版面配置區 1">
            <a:extLst>
              <a:ext uri="{FF2B5EF4-FFF2-40B4-BE49-F238E27FC236}">
                <a16:creationId xmlns:a16="http://schemas.microsoft.com/office/drawing/2014/main" id="{FE7B02D0-F289-4715-A777-CB162FBC5196}"/>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E1F5B750-77D3-4EFE-BAB1-E299B1F482F5}"/>
              </a:ext>
            </a:extLst>
          </p:cNvPr>
          <p:cNvSpPr>
            <a:spLocks noGrp="1"/>
          </p:cNvSpPr>
          <p:nvPr>
            <p:ph type="sldNum" sz="quarter" idx="12"/>
          </p:nvPr>
        </p:nvSpPr>
        <p:spPr/>
        <p:txBody>
          <a:bodyPr/>
          <a:lstStyle/>
          <a:p>
            <a:pPr>
              <a:defRPr/>
            </a:pPr>
            <a:fld id="{8829B0A6-A5B9-4F19-A482-C4080EE7DAE7}" type="slidenum">
              <a:rPr lang="en-US" altLang="zh-TW" smtClean="0"/>
              <a:pPr>
                <a:defRPr/>
              </a:pPr>
              <a:t>68</a:t>
            </a:fld>
            <a:endParaRPr lang="en-US" altLang="zh-TW"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479376" y="281295"/>
            <a:ext cx="11233248" cy="5762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en-US"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551384" y="1193435"/>
            <a:ext cx="1108923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a:t>
            </a:r>
            <a:r>
              <a:rPr lang="en-US" dirty="0">
                <a:solidFill>
                  <a:srgbClr val="FF0000"/>
                </a:solidFill>
                <a:ea typeface="ＭＳ Ｐゴシック" charset="0"/>
              </a:rPr>
              <a:t>preemptive scheduling </a:t>
            </a:r>
            <a:r>
              <a:rPr lang="en-US" dirty="0">
                <a:ea typeface="ＭＳ Ｐゴシック" charset="0"/>
              </a:rPr>
              <a:t>algorithms.</a:t>
            </a:r>
            <a:endParaRPr lang="en-US" dirty="0">
              <a:ea typeface="ＭＳ Ｐゴシック" charset="-128"/>
            </a:endParaRPr>
          </a:p>
        </p:txBody>
      </p:sp>
      <p:sp>
        <p:nvSpPr>
          <p:cNvPr id="2" name="頁尾版面配置區 1">
            <a:extLst>
              <a:ext uri="{FF2B5EF4-FFF2-40B4-BE49-F238E27FC236}">
                <a16:creationId xmlns:a16="http://schemas.microsoft.com/office/drawing/2014/main" id="{1DA679EB-4432-46A6-9FFC-D65A486F6D05}"/>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ED171110-D902-4ACB-AD1B-A1FA6C618DD7}"/>
              </a:ext>
            </a:extLst>
          </p:cNvPr>
          <p:cNvSpPr>
            <a:spLocks noGrp="1"/>
          </p:cNvSpPr>
          <p:nvPr>
            <p:ph type="sldNum" sz="quarter" idx="12"/>
          </p:nvPr>
        </p:nvSpPr>
        <p:spPr/>
        <p:txBody>
          <a:bodyPr/>
          <a:lstStyle/>
          <a:p>
            <a:pPr>
              <a:defRPr/>
            </a:pPr>
            <a:fld id="{8829B0A6-A5B9-4F19-A482-C4080EE7DAE7}" type="slidenum">
              <a:rPr lang="en-US" altLang="zh-TW" smtClean="0"/>
              <a:pPr>
                <a:defRPr/>
              </a:pPr>
              <a:t>6</a:t>
            </a:fld>
            <a:endParaRPr lang="en-US" altLang="zh-TW" dirty="0"/>
          </a:p>
        </p:txBody>
      </p:sp>
    </p:spTree>
    <p:extLst>
      <p:ext uri="{BB962C8B-B14F-4D97-AF65-F5344CB8AC3E}">
        <p14:creationId xmlns:p14="http://schemas.microsoft.com/office/powerpoint/2010/main" val="3728729459"/>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1981200" y="21431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39416" y="1124744"/>
            <a:ext cx="10729192" cy="5001667"/>
          </a:xfrm>
        </p:spPr>
        <p:txBody>
          <a:bodyPr/>
          <a:lstStyle/>
          <a:p>
            <a:r>
              <a:rPr lang="en-US" altLang="en-US" sz="2400" dirty="0"/>
              <a:t>Win32 API identifies several priority classes to which a process can belong</a:t>
            </a:r>
          </a:p>
          <a:p>
            <a:pPr lvl="1"/>
            <a:r>
              <a:rPr lang="en-US" altLang="en-US" sz="2000" dirty="0"/>
              <a:t>REALTIME_PRIORITY_CLASS, HIGH_PRIORITY_CLASS, ABOVE_NORMAL_PRIORITY_CLASS,NORMAL_PRIORITY_CLASS, BELOW_NORMAL_PRIORITY_CLASS, IDLE_PRIORITY_CLASS</a:t>
            </a:r>
            <a:endParaRPr lang="en-US" altLang="en-US" sz="2000" b="1" dirty="0">
              <a:solidFill>
                <a:srgbClr val="3366FF"/>
              </a:solidFill>
            </a:endParaRPr>
          </a:p>
          <a:p>
            <a:pPr lvl="1"/>
            <a:r>
              <a:rPr lang="en-US" altLang="en-US" sz="2000" dirty="0"/>
              <a:t>All are variable except REALTIME</a:t>
            </a:r>
          </a:p>
          <a:p>
            <a:r>
              <a:rPr lang="en-US" altLang="en-US" sz="2400" dirty="0"/>
              <a:t>A thread within a given priority class has a relative priority</a:t>
            </a:r>
          </a:p>
          <a:p>
            <a:pPr lvl="1"/>
            <a:r>
              <a:rPr lang="en-US" altLang="en-US" sz="2000" dirty="0"/>
              <a:t>TIME_CRITICAL, HIGHEST, ABOVE_NORMAL, NORMAL, BELOW_NORMAL, LOWEST, IDLE</a:t>
            </a:r>
          </a:p>
          <a:p>
            <a:r>
              <a:rPr lang="en-US" altLang="en-US" sz="2400" dirty="0"/>
              <a:t>Priority class and relative priority combine to give numeric priority</a:t>
            </a:r>
          </a:p>
          <a:p>
            <a:r>
              <a:rPr lang="en-US" altLang="en-US" sz="2400" dirty="0"/>
              <a:t>Base priority is NORMAL within the class</a:t>
            </a:r>
          </a:p>
          <a:p>
            <a:r>
              <a:rPr lang="en-US" altLang="en-US" sz="2400" dirty="0"/>
              <a:t>If quantum expires, priority lowered, but never below base</a:t>
            </a:r>
          </a:p>
        </p:txBody>
      </p:sp>
      <p:sp>
        <p:nvSpPr>
          <p:cNvPr id="2" name="頁尾版面配置區 1">
            <a:extLst>
              <a:ext uri="{FF2B5EF4-FFF2-40B4-BE49-F238E27FC236}">
                <a16:creationId xmlns:a16="http://schemas.microsoft.com/office/drawing/2014/main" id="{717D0D7D-673F-4133-A87B-483325055AB1}"/>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EEA4E13E-932D-46A2-AD29-42D8BDF13D14}"/>
              </a:ext>
            </a:extLst>
          </p:cNvPr>
          <p:cNvSpPr>
            <a:spLocks noGrp="1"/>
          </p:cNvSpPr>
          <p:nvPr>
            <p:ph type="sldNum" sz="quarter" idx="12"/>
          </p:nvPr>
        </p:nvSpPr>
        <p:spPr/>
        <p:txBody>
          <a:bodyPr/>
          <a:lstStyle/>
          <a:p>
            <a:pPr>
              <a:defRPr/>
            </a:pPr>
            <a:fld id="{8829B0A6-A5B9-4F19-A482-C4080EE7DAE7}" type="slidenum">
              <a:rPr lang="en-US" altLang="zh-TW" smtClean="0"/>
              <a:pPr>
                <a:defRPr/>
              </a:pPr>
              <a:t>69</a:t>
            </a:fld>
            <a:endParaRPr lang="en-US" altLang="zh-TW" dirty="0"/>
          </a:p>
        </p:txBody>
      </p:sp>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2161854" y="225460"/>
            <a:ext cx="8229600" cy="57626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1343472" y="1340768"/>
            <a:ext cx="9721080"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
        <p:nvSpPr>
          <p:cNvPr id="2" name="頁尾版面配置區 1">
            <a:extLst>
              <a:ext uri="{FF2B5EF4-FFF2-40B4-BE49-F238E27FC236}">
                <a16:creationId xmlns:a16="http://schemas.microsoft.com/office/drawing/2014/main" id="{EFF8FD07-5E3D-4401-9CB7-461E8F2F5C72}"/>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515F4F8C-85A1-4F67-9D83-A845A2C4101C}"/>
              </a:ext>
            </a:extLst>
          </p:cNvPr>
          <p:cNvSpPr>
            <a:spLocks noGrp="1"/>
          </p:cNvSpPr>
          <p:nvPr>
            <p:ph type="sldNum" sz="quarter" idx="12"/>
          </p:nvPr>
        </p:nvSpPr>
        <p:spPr/>
        <p:txBody>
          <a:bodyPr/>
          <a:lstStyle/>
          <a:p>
            <a:pPr>
              <a:defRPr/>
            </a:pPr>
            <a:fld id="{8829B0A6-A5B9-4F19-A482-C4080EE7DAE7}" type="slidenum">
              <a:rPr lang="en-US" altLang="zh-TW" smtClean="0"/>
              <a:pPr>
                <a:defRPr/>
              </a:pPr>
              <a:t>70</a:t>
            </a:fld>
            <a:endParaRPr lang="en-US" altLang="zh-TW" dirty="0"/>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2409826" y="22286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8828" y="1412776"/>
            <a:ext cx="7974344" cy="322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5D481471-E902-48D0-A444-63889CB02D9F}"/>
              </a:ext>
            </a:extLst>
          </p:cNvPr>
          <p:cNvSpPr>
            <a:spLocks noGrp="1"/>
          </p:cNvSpPr>
          <p:nvPr>
            <p:ph type="ftr" sz="quarter" idx="11"/>
          </p:nvPr>
        </p:nvSpPr>
        <p:spPr/>
        <p:txBody>
          <a:bodyPr/>
          <a:lstStyle/>
          <a:p>
            <a:pPr>
              <a:defRPr/>
            </a:pPr>
            <a:r>
              <a:rPr lang="en-US" altLang="zh-TW"/>
              <a:t>/90</a:t>
            </a:r>
          </a:p>
        </p:txBody>
      </p:sp>
      <p:sp>
        <p:nvSpPr>
          <p:cNvPr id="3" name="投影片編號版面配置區 2">
            <a:extLst>
              <a:ext uri="{FF2B5EF4-FFF2-40B4-BE49-F238E27FC236}">
                <a16:creationId xmlns:a16="http://schemas.microsoft.com/office/drawing/2014/main" id="{7F708BEA-68F0-4641-AA59-0FC75077DF4E}"/>
              </a:ext>
            </a:extLst>
          </p:cNvPr>
          <p:cNvSpPr>
            <a:spLocks noGrp="1"/>
          </p:cNvSpPr>
          <p:nvPr>
            <p:ph type="sldNum" sz="quarter" idx="12"/>
          </p:nvPr>
        </p:nvSpPr>
        <p:spPr/>
        <p:txBody>
          <a:bodyPr/>
          <a:lstStyle/>
          <a:p>
            <a:pPr>
              <a:defRPr/>
            </a:pPr>
            <a:fld id="{FDD56EE8-6D9C-4C63-81CD-2510EDDF1754}" type="slidenum">
              <a:rPr lang="en-US" altLang="zh-TW" smtClean="0"/>
              <a:pPr>
                <a:defRPr/>
              </a:pPr>
              <a:t>71</a:t>
            </a:fld>
            <a:endParaRPr lang="en-US" altLang="zh-TW"/>
          </a:p>
        </p:txBody>
      </p:sp>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1981200" y="22209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2639616" y="1196752"/>
            <a:ext cx="6912768" cy="5084215"/>
          </a:xfrm>
        </p:spPr>
        <p:txBody>
          <a:bodyPr/>
          <a:lstStyle/>
          <a:p>
            <a:r>
              <a:rPr lang="en-US" altLang="en-US" sz="2400" dirty="0"/>
              <a:t>Priority-based scheduling</a:t>
            </a:r>
          </a:p>
          <a:p>
            <a:r>
              <a:rPr lang="en-US" altLang="en-US" sz="2400" dirty="0"/>
              <a:t>Six classes available</a:t>
            </a:r>
          </a:p>
          <a:p>
            <a:pPr lvl="1"/>
            <a:r>
              <a:rPr lang="en-US" altLang="en-US" sz="2000" dirty="0"/>
              <a:t>Time sharing (default) (TS)</a:t>
            </a:r>
          </a:p>
          <a:p>
            <a:pPr lvl="1"/>
            <a:r>
              <a:rPr lang="en-US" altLang="en-US" sz="2000" dirty="0"/>
              <a:t>Interactive (IA)</a:t>
            </a:r>
          </a:p>
          <a:p>
            <a:pPr lvl="1"/>
            <a:r>
              <a:rPr lang="en-US" altLang="en-US" sz="2000" dirty="0"/>
              <a:t>Real time (RT)</a:t>
            </a:r>
          </a:p>
          <a:p>
            <a:pPr lvl="1"/>
            <a:r>
              <a:rPr lang="en-US" altLang="en-US" sz="2000" dirty="0"/>
              <a:t>System (SYS)</a:t>
            </a:r>
          </a:p>
          <a:p>
            <a:pPr lvl="1"/>
            <a:r>
              <a:rPr lang="en-US" altLang="en-US" sz="2000" dirty="0"/>
              <a:t>Fair Share (FSS)</a:t>
            </a:r>
          </a:p>
          <a:p>
            <a:pPr lvl="1"/>
            <a:r>
              <a:rPr lang="en-US" altLang="en-US" sz="2000" dirty="0"/>
              <a:t>Fixed priority (FP)</a:t>
            </a:r>
          </a:p>
          <a:p>
            <a:r>
              <a:rPr lang="en-US" altLang="en-US" sz="2400" dirty="0"/>
              <a:t>Given thread can be in one class at a time</a:t>
            </a:r>
          </a:p>
          <a:p>
            <a:r>
              <a:rPr lang="en-US" altLang="en-US" sz="2400" dirty="0"/>
              <a:t>Each class has its own scheduling algorithm</a:t>
            </a:r>
          </a:p>
          <a:p>
            <a:r>
              <a:rPr lang="en-US" altLang="en-US" sz="2400" dirty="0"/>
              <a:t>Time sharing is multi-level feedback queue</a:t>
            </a:r>
          </a:p>
          <a:p>
            <a:pPr lvl="1"/>
            <a:r>
              <a:rPr lang="en-US" altLang="en-US" sz="2000" dirty="0"/>
              <a:t>Loadable table configurable by sysadmin</a:t>
            </a:r>
          </a:p>
          <a:p>
            <a:endParaRPr lang="en-US" altLang="en-US" sz="2400" dirty="0"/>
          </a:p>
          <a:p>
            <a:pPr lvl="1"/>
            <a:endParaRPr lang="en-US" altLang="en-US" sz="2000" dirty="0"/>
          </a:p>
        </p:txBody>
      </p:sp>
      <p:sp>
        <p:nvSpPr>
          <p:cNvPr id="2" name="頁尾版面配置區 1">
            <a:extLst>
              <a:ext uri="{FF2B5EF4-FFF2-40B4-BE49-F238E27FC236}">
                <a16:creationId xmlns:a16="http://schemas.microsoft.com/office/drawing/2014/main" id="{6F04F550-3D40-45C6-96FA-46C2C8D38D35}"/>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9197F1ED-83A8-476A-B323-0A8711FEAC01}"/>
              </a:ext>
            </a:extLst>
          </p:cNvPr>
          <p:cNvSpPr>
            <a:spLocks noGrp="1"/>
          </p:cNvSpPr>
          <p:nvPr>
            <p:ph type="sldNum" sz="quarter" idx="12"/>
          </p:nvPr>
        </p:nvSpPr>
        <p:spPr/>
        <p:txBody>
          <a:bodyPr/>
          <a:lstStyle/>
          <a:p>
            <a:pPr>
              <a:defRPr/>
            </a:pPr>
            <a:fld id="{8829B0A6-A5B9-4F19-A482-C4080EE7DAE7}" type="slidenum">
              <a:rPr lang="en-US" altLang="zh-TW" smtClean="0"/>
              <a:pPr>
                <a:defRPr/>
              </a:pPr>
              <a:t>72</a:t>
            </a:fld>
            <a:endParaRPr lang="en-US" altLang="zh-TW" dirty="0"/>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2351088" y="228830"/>
            <a:ext cx="7859712" cy="57626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7728" y="1340768"/>
            <a:ext cx="5232872" cy="473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FC304AA8-18CF-47F8-9471-E9D5562E084B}"/>
              </a:ext>
            </a:extLst>
          </p:cNvPr>
          <p:cNvSpPr>
            <a:spLocks noGrp="1"/>
          </p:cNvSpPr>
          <p:nvPr>
            <p:ph type="ftr" sz="quarter" idx="11"/>
          </p:nvPr>
        </p:nvSpPr>
        <p:spPr/>
        <p:txBody>
          <a:bodyPr/>
          <a:lstStyle/>
          <a:p>
            <a:pPr>
              <a:defRPr/>
            </a:pPr>
            <a:r>
              <a:rPr lang="en-US" altLang="zh-TW"/>
              <a:t>/90</a:t>
            </a:r>
          </a:p>
        </p:txBody>
      </p:sp>
      <p:sp>
        <p:nvSpPr>
          <p:cNvPr id="3" name="投影片編號版面配置區 2">
            <a:extLst>
              <a:ext uri="{FF2B5EF4-FFF2-40B4-BE49-F238E27FC236}">
                <a16:creationId xmlns:a16="http://schemas.microsoft.com/office/drawing/2014/main" id="{137CFDFF-5415-4A75-A280-682B22F7FF34}"/>
              </a:ext>
            </a:extLst>
          </p:cNvPr>
          <p:cNvSpPr>
            <a:spLocks noGrp="1"/>
          </p:cNvSpPr>
          <p:nvPr>
            <p:ph type="sldNum" sz="quarter" idx="12"/>
          </p:nvPr>
        </p:nvSpPr>
        <p:spPr/>
        <p:txBody>
          <a:bodyPr/>
          <a:lstStyle/>
          <a:p>
            <a:pPr>
              <a:defRPr/>
            </a:pPr>
            <a:fld id="{FDD56EE8-6D9C-4C63-81CD-2510EDDF1754}" type="slidenum">
              <a:rPr lang="en-US" altLang="zh-TW" smtClean="0"/>
              <a:pPr>
                <a:defRPr/>
              </a:pPr>
              <a:t>73</a:t>
            </a:fld>
            <a:endParaRPr lang="en-US" altLang="zh-TW"/>
          </a:p>
        </p:txBody>
      </p:sp>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1981200" y="229606"/>
            <a:ext cx="8229600" cy="576262"/>
          </a:xfrm>
        </p:spPr>
        <p:txBody>
          <a:bodyPr/>
          <a:lstStyle/>
          <a:p>
            <a:pPr eaLnBrk="1" hangingPunct="1"/>
            <a:r>
              <a:rPr lang="en-US" altLang="en-US" dirty="0"/>
              <a:t>Solaris Scheduling</a:t>
            </a:r>
          </a:p>
        </p:txBody>
      </p:sp>
      <p:sp>
        <p:nvSpPr>
          <p:cNvPr id="4" name="矩形 1">
            <a:extLst>
              <a:ext uri="{FF2B5EF4-FFF2-40B4-BE49-F238E27FC236}">
                <a16:creationId xmlns:a16="http://schemas.microsoft.com/office/drawing/2014/main" id="{179D7AF5-8AA2-4789-A2F5-A318BB70FEEB}"/>
              </a:ext>
            </a:extLst>
          </p:cNvPr>
          <p:cNvSpPr>
            <a:spLocks noChangeArrowheads="1"/>
          </p:cNvSpPr>
          <p:nvPr/>
        </p:nvSpPr>
        <p:spPr bwMode="auto">
          <a:xfrm>
            <a:off x="4367809" y="980728"/>
            <a:ext cx="3672408" cy="5544615"/>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013" y="1146175"/>
            <a:ext cx="3344862"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D5F3B060-BCB3-4A3B-B4C8-F4997C711B24}"/>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3758C51D-FE93-4E18-9676-0C89A32275B3}"/>
              </a:ext>
            </a:extLst>
          </p:cNvPr>
          <p:cNvSpPr>
            <a:spLocks noGrp="1"/>
          </p:cNvSpPr>
          <p:nvPr>
            <p:ph type="sldNum" sz="quarter" idx="12"/>
          </p:nvPr>
        </p:nvSpPr>
        <p:spPr/>
        <p:txBody>
          <a:bodyPr/>
          <a:lstStyle/>
          <a:p>
            <a:pPr>
              <a:defRPr/>
            </a:pPr>
            <a:fld id="{8829B0A6-A5B9-4F19-A482-C4080EE7DAE7}" type="slidenum">
              <a:rPr lang="en-US" altLang="zh-TW" smtClean="0"/>
              <a:pPr>
                <a:defRPr/>
              </a:pPr>
              <a:t>74</a:t>
            </a:fld>
            <a:endParaRPr lang="en-US" altLang="zh-TW" dirty="0"/>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1981200" y="21431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2202582" y="1268760"/>
            <a:ext cx="7786836" cy="4530725"/>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
        <p:nvSpPr>
          <p:cNvPr id="2" name="頁尾版面配置區 1">
            <a:extLst>
              <a:ext uri="{FF2B5EF4-FFF2-40B4-BE49-F238E27FC236}">
                <a16:creationId xmlns:a16="http://schemas.microsoft.com/office/drawing/2014/main" id="{AD90B5E7-F0F4-43E7-9553-5CDF1B2A7CA4}"/>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0B8C2A80-8F91-4D87-9A89-A23D5935BDA6}"/>
              </a:ext>
            </a:extLst>
          </p:cNvPr>
          <p:cNvSpPr>
            <a:spLocks noGrp="1"/>
          </p:cNvSpPr>
          <p:nvPr>
            <p:ph type="sldNum" sz="quarter" idx="12"/>
          </p:nvPr>
        </p:nvSpPr>
        <p:spPr/>
        <p:txBody>
          <a:bodyPr/>
          <a:lstStyle/>
          <a:p>
            <a:pPr>
              <a:defRPr/>
            </a:pPr>
            <a:fld id="{8829B0A6-A5B9-4F19-A482-C4080EE7DAE7}" type="slidenum">
              <a:rPr lang="en-US" altLang="zh-TW" smtClean="0"/>
              <a:pPr>
                <a:defRPr/>
              </a:pPr>
              <a:t>75</a:t>
            </a:fld>
            <a:endParaRPr lang="en-US" altLang="zh-TW" dirty="0"/>
          </a:p>
        </p:txBody>
      </p:sp>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2593976" y="22960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1631504" y="1124744"/>
            <a:ext cx="9073008" cy="5409330"/>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1904" y="4653136"/>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48737CD5-8CCC-435E-8402-896FE2C37A9E}"/>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5C1CB527-BF4F-4F9F-9A61-FE76461C43B2}"/>
              </a:ext>
            </a:extLst>
          </p:cNvPr>
          <p:cNvSpPr>
            <a:spLocks noGrp="1"/>
          </p:cNvSpPr>
          <p:nvPr>
            <p:ph type="sldNum" sz="quarter" idx="12"/>
          </p:nvPr>
        </p:nvSpPr>
        <p:spPr/>
        <p:txBody>
          <a:bodyPr/>
          <a:lstStyle/>
          <a:p>
            <a:pPr>
              <a:defRPr/>
            </a:pPr>
            <a:fld id="{8829B0A6-A5B9-4F19-A482-C4080EE7DAE7}" type="slidenum">
              <a:rPr lang="en-US" altLang="zh-TW" smtClean="0"/>
              <a:pPr>
                <a:defRPr/>
              </a:pPr>
              <a:t>76</a:t>
            </a:fld>
            <a:endParaRPr lang="en-US" altLang="zh-TW" dirty="0"/>
          </a:p>
        </p:txBody>
      </p:sp>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2593976" y="22182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299356" y="1412776"/>
            <a:ext cx="11593288" cy="4643437"/>
          </a:xfrm>
        </p:spPr>
        <p:txBody>
          <a:bodyPr/>
          <a:lstStyle/>
          <a:p>
            <a:pPr marL="341313" indent="-341313"/>
            <a:r>
              <a:rPr lang="en-US" altLang="en-US" sz="2400" dirty="0"/>
              <a:t>For each algorithm, calculate minimum average waiting time</a:t>
            </a:r>
          </a:p>
          <a:p>
            <a:pPr marL="341313" indent="-341313"/>
            <a:r>
              <a:rPr lang="en-US" altLang="en-US" sz="2400" dirty="0"/>
              <a:t>Simple and fast, but requires exact numbers for input, applies only to those inputs</a:t>
            </a:r>
          </a:p>
          <a:p>
            <a:pPr marL="741363" lvl="1" indent="-284163"/>
            <a:r>
              <a:rPr lang="en-US" altLang="en-US" sz="2000" dirty="0"/>
              <a:t>FC</a:t>
            </a:r>
            <a:r>
              <a:rPr lang="en-US" altLang="zh-TW" sz="2000" dirty="0"/>
              <a:t>F</a:t>
            </a:r>
            <a:r>
              <a:rPr lang="en-US" altLang="en-US" sz="2000" dirty="0"/>
              <a:t>S is 28ms:</a:t>
            </a:r>
          </a:p>
          <a:p>
            <a:pPr marL="341313" indent="-341313"/>
            <a:endParaRPr lang="en-US" altLang="en-US" sz="2400" dirty="0"/>
          </a:p>
          <a:p>
            <a:pPr marL="341313" indent="-341313">
              <a:buNone/>
            </a:pPr>
            <a:endParaRPr lang="en-US" altLang="en-US" sz="2400" dirty="0"/>
          </a:p>
          <a:p>
            <a:pPr marL="741363" lvl="1" indent="-284163"/>
            <a:r>
              <a:rPr lang="en-US" altLang="en-US" sz="2000"/>
              <a:t>Non-preemptive SJ</a:t>
            </a:r>
            <a:r>
              <a:rPr lang="en-US" altLang="zh-TW" sz="2000"/>
              <a:t>F</a:t>
            </a:r>
            <a:r>
              <a:rPr lang="en-US" altLang="en-US" sz="2000"/>
              <a:t> </a:t>
            </a:r>
            <a:r>
              <a:rPr lang="en-US" altLang="en-US" sz="2000" dirty="0"/>
              <a:t>is 13ms:</a:t>
            </a:r>
          </a:p>
          <a:p>
            <a:pPr marL="341313" indent="-341313"/>
            <a:endParaRPr lang="en-US" altLang="en-US" sz="2400" dirty="0"/>
          </a:p>
          <a:p>
            <a:pPr marL="341313" indent="-341313">
              <a:buNone/>
            </a:pPr>
            <a:endParaRPr lang="en-US" altLang="en-US" sz="2400" dirty="0"/>
          </a:p>
          <a:p>
            <a:pPr marL="741363" lvl="1" indent="-284163"/>
            <a:r>
              <a:rPr lang="en-US" altLang="en-US" sz="2000" dirty="0"/>
              <a:t>RR is 23ms:</a:t>
            </a:r>
          </a:p>
          <a:p>
            <a:pPr marL="341313" indent="-341313">
              <a:buNone/>
            </a:pPr>
            <a:endParaRPr lang="en-US" altLang="en-US" sz="2400"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91373" y="2596297"/>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1373" y="4020179"/>
            <a:ext cx="45291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91373" y="5225104"/>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65730BEC-828E-46CB-9117-587954A40D44}"/>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3F6E7A3E-364C-4172-B498-E2B0E078492D}"/>
              </a:ext>
            </a:extLst>
          </p:cNvPr>
          <p:cNvSpPr>
            <a:spLocks noGrp="1"/>
          </p:cNvSpPr>
          <p:nvPr>
            <p:ph type="sldNum" sz="quarter" idx="12"/>
          </p:nvPr>
        </p:nvSpPr>
        <p:spPr/>
        <p:txBody>
          <a:bodyPr/>
          <a:lstStyle/>
          <a:p>
            <a:pPr>
              <a:defRPr/>
            </a:pPr>
            <a:fld id="{8829B0A6-A5B9-4F19-A482-C4080EE7DAE7}" type="slidenum">
              <a:rPr lang="en-US" altLang="zh-TW" smtClean="0"/>
              <a:pPr>
                <a:defRPr/>
              </a:pPr>
              <a:t>77</a:t>
            </a:fld>
            <a:endParaRPr lang="en-US" altLang="zh-TW" dirty="0"/>
          </a:p>
        </p:txBody>
      </p:sp>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1981200" y="21519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911424" y="1233489"/>
            <a:ext cx="10297144" cy="4530725"/>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a:t>
            </a:r>
            <a:r>
              <a:rPr lang="en-US" altLang="en-US" dirty="0" err="1"/>
              <a:t>etc</a:t>
            </a:r>
            <a:endParaRPr lang="en-US" altLang="en-US" dirty="0"/>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a:t>
            </a:r>
            <a:r>
              <a:rPr lang="en-US" altLang="en-US" dirty="0" err="1"/>
              <a:t>etc</a:t>
            </a:r>
            <a:endParaRPr lang="en-US" altLang="en-US" dirty="0"/>
          </a:p>
        </p:txBody>
      </p:sp>
      <p:sp>
        <p:nvSpPr>
          <p:cNvPr id="2" name="頁尾版面配置區 1">
            <a:extLst>
              <a:ext uri="{FF2B5EF4-FFF2-40B4-BE49-F238E27FC236}">
                <a16:creationId xmlns:a16="http://schemas.microsoft.com/office/drawing/2014/main" id="{FCFAAAAA-56E5-4317-81F3-1169CE4E71F1}"/>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477DAB42-C4B1-4A84-9A3B-9FD144EE2A6E}"/>
              </a:ext>
            </a:extLst>
          </p:cNvPr>
          <p:cNvSpPr>
            <a:spLocks noGrp="1"/>
          </p:cNvSpPr>
          <p:nvPr>
            <p:ph type="sldNum" sz="quarter" idx="12"/>
          </p:nvPr>
        </p:nvSpPr>
        <p:spPr/>
        <p:txBody>
          <a:bodyPr/>
          <a:lstStyle/>
          <a:p>
            <a:pPr>
              <a:defRPr/>
            </a:pPr>
            <a:fld id="{8829B0A6-A5B9-4F19-A482-C4080EE7DAE7}" type="slidenum">
              <a:rPr lang="en-US" altLang="zh-TW" smtClean="0"/>
              <a:pPr>
                <a:defRPr/>
              </a:pPr>
              <a:t>78</a:t>
            </a:fld>
            <a:endParaRPr lang="en-US" altLang="zh-TW"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8849890C-CC49-4C4E-B35F-6A5DFAF4B923}"/>
              </a:ext>
            </a:extLst>
          </p:cNvPr>
          <p:cNvSpPr>
            <a:spLocks noGrp="1"/>
          </p:cNvSpPr>
          <p:nvPr>
            <p:ph type="ftr" sz="quarter" idx="11"/>
          </p:nvPr>
        </p:nvSpPr>
        <p:spPr/>
        <p:txBody>
          <a:bodyPr/>
          <a:lstStyle/>
          <a:p>
            <a:pPr>
              <a:defRPr/>
            </a:pPr>
            <a:r>
              <a:rPr lang="en-US" altLang="zh-TW"/>
              <a:t>/90</a:t>
            </a:r>
            <a:endParaRPr lang="en-US" altLang="zh-TW" dirty="0"/>
          </a:p>
        </p:txBody>
      </p:sp>
      <p:sp>
        <p:nvSpPr>
          <p:cNvPr id="5" name="投影片編號版面配置區 4">
            <a:extLst>
              <a:ext uri="{FF2B5EF4-FFF2-40B4-BE49-F238E27FC236}">
                <a16:creationId xmlns:a16="http://schemas.microsoft.com/office/drawing/2014/main" id="{C3D455D1-8FF3-4B6E-A012-54E451C9FFB6}"/>
              </a:ext>
            </a:extLst>
          </p:cNvPr>
          <p:cNvSpPr>
            <a:spLocks noGrp="1"/>
          </p:cNvSpPr>
          <p:nvPr>
            <p:ph type="sldNum" sz="quarter" idx="12"/>
          </p:nvPr>
        </p:nvSpPr>
        <p:spPr/>
        <p:txBody>
          <a:bodyPr/>
          <a:lstStyle/>
          <a:p>
            <a:pPr>
              <a:defRPr/>
            </a:pPr>
            <a:fld id="{8829B0A6-A5B9-4F19-A482-C4080EE7DAE7}" type="slidenum">
              <a:rPr lang="en-US" altLang="zh-TW" smtClean="0"/>
              <a:pPr>
                <a:defRPr/>
              </a:pPr>
              <a:t>7</a:t>
            </a:fld>
            <a:endParaRPr lang="en-US" altLang="zh-TW" dirty="0"/>
          </a:p>
        </p:txBody>
      </p:sp>
      <p:sp>
        <p:nvSpPr>
          <p:cNvPr id="6" name="Rectangle 2">
            <a:extLst>
              <a:ext uri="{FF2B5EF4-FFF2-40B4-BE49-F238E27FC236}">
                <a16:creationId xmlns:a16="http://schemas.microsoft.com/office/drawing/2014/main" id="{3D37D3F9-95E1-4C05-AF33-D5FA06D03552}"/>
              </a:ext>
            </a:extLst>
          </p:cNvPr>
          <p:cNvSpPr>
            <a:spLocks noGrp="1" noChangeArrowheads="1"/>
          </p:cNvSpPr>
          <p:nvPr>
            <p:ph type="title"/>
          </p:nvPr>
        </p:nvSpPr>
        <p:spPr>
          <a:xfrm>
            <a:off x="623888" y="0"/>
            <a:ext cx="10972800" cy="1143000"/>
          </a:xfrm>
        </p:spPr>
        <p:txBody>
          <a:bodyPr/>
          <a:lstStyle/>
          <a:p>
            <a:pPr eaLnBrk="1" hangingPunct="1"/>
            <a:r>
              <a:rPr lang="en-US" altLang="zh-TW" dirty="0"/>
              <a:t>Task States </a:t>
            </a:r>
            <a:r>
              <a:rPr lang="en-US" altLang="zh-TW" sz="2000" dirty="0"/>
              <a:t>from µC/OSII</a:t>
            </a:r>
            <a:endParaRPr lang="en-US" altLang="zh-TW" dirty="0"/>
          </a:p>
        </p:txBody>
      </p:sp>
      <p:sp>
        <p:nvSpPr>
          <p:cNvPr id="7" name="矩形 1">
            <a:extLst>
              <a:ext uri="{FF2B5EF4-FFF2-40B4-BE49-F238E27FC236}">
                <a16:creationId xmlns:a16="http://schemas.microsoft.com/office/drawing/2014/main" id="{87FB7F55-0A15-42DB-AA02-5AC721FE5BFA}"/>
              </a:ext>
            </a:extLst>
          </p:cNvPr>
          <p:cNvSpPr>
            <a:spLocks noChangeArrowheads="1"/>
          </p:cNvSpPr>
          <p:nvPr/>
        </p:nvSpPr>
        <p:spPr bwMode="auto">
          <a:xfrm>
            <a:off x="1631505" y="1484784"/>
            <a:ext cx="9001000" cy="4752528"/>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a:p>
        </p:txBody>
      </p:sp>
      <p:graphicFrame>
        <p:nvGraphicFramePr>
          <p:cNvPr id="8" name="Object 3">
            <a:extLst>
              <a:ext uri="{FF2B5EF4-FFF2-40B4-BE49-F238E27FC236}">
                <a16:creationId xmlns:a16="http://schemas.microsoft.com/office/drawing/2014/main" id="{9AAE1F01-997E-4CC4-A8E4-D808DEE538F8}"/>
              </a:ext>
            </a:extLst>
          </p:cNvPr>
          <p:cNvGraphicFramePr>
            <a:graphicFrameLocks noChangeAspect="1"/>
          </p:cNvGraphicFramePr>
          <p:nvPr/>
        </p:nvGraphicFramePr>
        <p:xfrm>
          <a:off x="1828800" y="1676400"/>
          <a:ext cx="8610600" cy="4376738"/>
        </p:xfrm>
        <a:graphic>
          <a:graphicData uri="http://schemas.openxmlformats.org/presentationml/2006/ole">
            <mc:AlternateContent xmlns:mc="http://schemas.openxmlformats.org/markup-compatibility/2006">
              <mc:Choice xmlns:v="urn:schemas-microsoft-com:vml" Requires="v">
                <p:oleObj spid="_x0000_s7189" r:id="rId3" imgW="7001256" imgH="3563112" progId="Unknown">
                  <p:embed/>
                </p:oleObj>
              </mc:Choice>
              <mc:Fallback>
                <p:oleObj r:id="rId3" imgW="7001256" imgH="3563112" progId="Unknown">
                  <p:embed/>
                  <p:pic>
                    <p:nvPicPr>
                      <p:cNvPr id="49158" name="Object 3">
                        <a:extLst>
                          <a:ext uri="{FF2B5EF4-FFF2-40B4-BE49-F238E27FC236}">
                            <a16:creationId xmlns:a16="http://schemas.microsoft.com/office/drawing/2014/main" id="{67D8B9F6-A3E9-4326-AB1E-4F53897EC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76400"/>
                        <a:ext cx="8610600" cy="4376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42444547"/>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1981200" y="215191"/>
            <a:ext cx="8229600" cy="576262"/>
          </a:xfrm>
        </p:spPr>
        <p:txBody>
          <a:bodyPr/>
          <a:lstStyle/>
          <a:p>
            <a:r>
              <a:rPr lang="en-US" altLang="en-US" dirty="0"/>
              <a:t>Little</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1163452" y="1196752"/>
            <a:ext cx="9865096" cy="4851299"/>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
        <p:nvSpPr>
          <p:cNvPr id="2" name="頁尾版面配置區 1">
            <a:extLst>
              <a:ext uri="{FF2B5EF4-FFF2-40B4-BE49-F238E27FC236}">
                <a16:creationId xmlns:a16="http://schemas.microsoft.com/office/drawing/2014/main" id="{31BC5993-DA4A-4BC6-96B4-4260C27D38CC}"/>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9F2BE1C6-2B19-45FB-BD9F-2B060AF8AF41}"/>
              </a:ext>
            </a:extLst>
          </p:cNvPr>
          <p:cNvSpPr>
            <a:spLocks noGrp="1"/>
          </p:cNvSpPr>
          <p:nvPr>
            <p:ph type="sldNum" sz="quarter" idx="12"/>
          </p:nvPr>
        </p:nvSpPr>
        <p:spPr/>
        <p:txBody>
          <a:bodyPr/>
          <a:lstStyle/>
          <a:p>
            <a:pPr>
              <a:defRPr/>
            </a:pPr>
            <a:fld id="{8829B0A6-A5B9-4F19-A482-C4080EE7DAE7}" type="slidenum">
              <a:rPr lang="en-US" altLang="zh-TW" smtClean="0"/>
              <a:pPr>
                <a:defRPr/>
              </a:pPr>
              <a:t>79</a:t>
            </a:fld>
            <a:endParaRPr lang="en-US" altLang="zh-TW" dirty="0"/>
          </a:p>
        </p:txBody>
      </p:sp>
    </p:spTree>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1981200" y="2245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1981200" y="1268760"/>
            <a:ext cx="822960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p:txBody>
      </p:sp>
      <p:sp>
        <p:nvSpPr>
          <p:cNvPr id="2" name="頁尾版面配置區 1">
            <a:extLst>
              <a:ext uri="{FF2B5EF4-FFF2-40B4-BE49-F238E27FC236}">
                <a16:creationId xmlns:a16="http://schemas.microsoft.com/office/drawing/2014/main" id="{51AE17AF-561E-4C19-A226-B2B9B18BF9EE}"/>
              </a:ext>
            </a:extLst>
          </p:cNvPr>
          <p:cNvSpPr>
            <a:spLocks noGrp="1"/>
          </p:cNvSpPr>
          <p:nvPr>
            <p:ph type="ftr" sz="quarter" idx="11"/>
          </p:nvPr>
        </p:nvSpPr>
        <p:spPr/>
        <p:txBody>
          <a:bodyPr/>
          <a:lstStyle/>
          <a:p>
            <a:pPr>
              <a:defRPr/>
            </a:pPr>
            <a:r>
              <a:rPr lang="en-US" altLang="zh-TW"/>
              <a:t>/90</a:t>
            </a:r>
            <a:endParaRPr lang="en-US" altLang="zh-TW" dirty="0"/>
          </a:p>
        </p:txBody>
      </p:sp>
      <p:sp>
        <p:nvSpPr>
          <p:cNvPr id="3" name="投影片編號版面配置區 2">
            <a:extLst>
              <a:ext uri="{FF2B5EF4-FFF2-40B4-BE49-F238E27FC236}">
                <a16:creationId xmlns:a16="http://schemas.microsoft.com/office/drawing/2014/main" id="{C68D2EBF-DC3D-4F3D-8539-4A97879C6071}"/>
              </a:ext>
            </a:extLst>
          </p:cNvPr>
          <p:cNvSpPr>
            <a:spLocks noGrp="1"/>
          </p:cNvSpPr>
          <p:nvPr>
            <p:ph type="sldNum" sz="quarter" idx="12"/>
          </p:nvPr>
        </p:nvSpPr>
        <p:spPr/>
        <p:txBody>
          <a:bodyPr/>
          <a:lstStyle/>
          <a:p>
            <a:pPr>
              <a:defRPr/>
            </a:pPr>
            <a:fld id="{8829B0A6-A5B9-4F19-A482-C4080EE7DAE7}" type="slidenum">
              <a:rPr lang="en-US" altLang="zh-TW" smtClean="0"/>
              <a:pPr>
                <a:defRPr/>
              </a:pPr>
              <a:t>80</a:t>
            </a:fld>
            <a:endParaRPr lang="en-US" altLang="zh-TW" dirty="0"/>
          </a:p>
        </p:txBody>
      </p:sp>
    </p:spTree>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407368" y="260648"/>
            <a:ext cx="11593288" cy="576262"/>
          </a:xfrm>
        </p:spPr>
        <p:txBody>
          <a:bodyPr/>
          <a:lstStyle/>
          <a:p>
            <a:pPr eaLnBrk="1" hangingPunct="1"/>
            <a:r>
              <a:rPr lang="en-US" altLang="en-US" dirty="0"/>
              <a:t>Evaluation of CPU Schedulers by Simulation</a:t>
            </a:r>
          </a:p>
        </p:txBody>
      </p:sp>
      <p:sp>
        <p:nvSpPr>
          <p:cNvPr id="4" name="矩形 1">
            <a:extLst>
              <a:ext uri="{FF2B5EF4-FFF2-40B4-BE49-F238E27FC236}">
                <a16:creationId xmlns:a16="http://schemas.microsoft.com/office/drawing/2014/main" id="{5F07DAB4-7F53-437D-B350-EB277440845C}"/>
              </a:ext>
            </a:extLst>
          </p:cNvPr>
          <p:cNvSpPr>
            <a:spLocks noChangeArrowheads="1"/>
          </p:cNvSpPr>
          <p:nvPr/>
        </p:nvSpPr>
        <p:spPr bwMode="auto">
          <a:xfrm>
            <a:off x="2207569" y="1268760"/>
            <a:ext cx="8064896" cy="5112567"/>
          </a:xfrm>
          <a:prstGeom prst="rect">
            <a:avLst/>
          </a:prstGeom>
          <a:solidFill>
            <a:schemeClr val="bg1"/>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p>
            <a:endParaRPr lang="zh-TW" altLang="en-US" dirty="0"/>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5600" y="1484784"/>
            <a:ext cx="7488832" cy="466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E208FAB0-9E09-4EC5-BF8C-A9ABD257BAA6}"/>
              </a:ext>
            </a:extLst>
          </p:cNvPr>
          <p:cNvSpPr>
            <a:spLocks noGrp="1"/>
          </p:cNvSpPr>
          <p:nvPr>
            <p:ph type="ftr" sz="quarter" idx="11"/>
          </p:nvPr>
        </p:nvSpPr>
        <p:spPr/>
        <p:txBody>
          <a:bodyPr/>
          <a:lstStyle/>
          <a:p>
            <a:pPr>
              <a:defRPr/>
            </a:pPr>
            <a:r>
              <a:rPr lang="en-US" altLang="zh-TW"/>
              <a:t>/90</a:t>
            </a:r>
          </a:p>
        </p:txBody>
      </p:sp>
      <p:sp>
        <p:nvSpPr>
          <p:cNvPr id="3" name="投影片編號版面配置區 2">
            <a:extLst>
              <a:ext uri="{FF2B5EF4-FFF2-40B4-BE49-F238E27FC236}">
                <a16:creationId xmlns:a16="http://schemas.microsoft.com/office/drawing/2014/main" id="{A53C6177-C5E5-4F93-900B-70F9201C0740}"/>
              </a:ext>
            </a:extLst>
          </p:cNvPr>
          <p:cNvSpPr>
            <a:spLocks noGrp="1"/>
          </p:cNvSpPr>
          <p:nvPr>
            <p:ph type="sldNum" sz="quarter" idx="12"/>
          </p:nvPr>
        </p:nvSpPr>
        <p:spPr/>
        <p:txBody>
          <a:bodyPr/>
          <a:lstStyle/>
          <a:p>
            <a:pPr>
              <a:defRPr/>
            </a:pPr>
            <a:fld id="{FDD56EE8-6D9C-4C63-81CD-2510EDDF1754}" type="slidenum">
              <a:rPr lang="en-US" altLang="zh-TW" smtClean="0"/>
              <a:pPr>
                <a:defRPr/>
              </a:pPr>
              <a:t>81</a:t>
            </a:fld>
            <a:endParaRPr lang="en-US" altLang="zh-TW"/>
          </a:p>
        </p:txBody>
      </p:sp>
    </p:spTree>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2928938" y="226237"/>
            <a:ext cx="6824662" cy="576262"/>
          </a:xfrm>
        </p:spPr>
        <p:txBody>
          <a:bodyPr/>
          <a:lstStyle/>
          <a:p>
            <a:r>
              <a:rPr lang="en-US" altLang="en-US" dirty="0"/>
              <a:t>Implementation</a:t>
            </a:r>
          </a:p>
        </p:txBody>
      </p:sp>
      <p:sp>
        <p:nvSpPr>
          <p:cNvPr id="4" name="Content Placeholder 2">
            <a:extLst>
              <a:ext uri="{FF2B5EF4-FFF2-40B4-BE49-F238E27FC236}">
                <a16:creationId xmlns:a16="http://schemas.microsoft.com/office/drawing/2014/main" id="{ECD03D28-BC72-4099-AD7E-09D052422A34}"/>
              </a:ext>
            </a:extLst>
          </p:cNvPr>
          <p:cNvSpPr txBox="1">
            <a:spLocks/>
          </p:cNvSpPr>
          <p:nvPr/>
        </p:nvSpPr>
        <p:spPr>
          <a:xfrm>
            <a:off x="911424" y="1340768"/>
            <a:ext cx="10513168" cy="4530725"/>
          </a:xfrm>
          <a:prstGeom prst="rect">
            <a:avLst/>
          </a:prstGeom>
          <a:solidFill>
            <a:srgbClr val="D7D7F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eaLnBrk="0" hangingPunct="0">
              <a:spcBef>
                <a:spcPct val="20000"/>
              </a:spcBef>
              <a:buBlip>
                <a:blip r:embed="rId2"/>
              </a:buBlip>
              <a:defRPr sz="2800">
                <a:latin typeface="+mn-lt"/>
                <a:ea typeface="+mn-ea"/>
              </a:defRPr>
            </a:lvl1pPr>
            <a:lvl2pPr marL="742950" lvl="1" indent="-285750" algn="l" eaLnBrk="0" hangingPunct="0">
              <a:spcBef>
                <a:spcPct val="20000"/>
              </a:spcBef>
              <a:buSzPct val="80000"/>
              <a:buBlip>
                <a:blip r:embed="rId3"/>
              </a:buBlip>
              <a:defRPr sz="2400">
                <a:latin typeface="+mn-lt"/>
                <a:ea typeface="+mn-ea"/>
              </a:defRPr>
            </a:lvl2pPr>
            <a:lvl3pPr marL="1143000" lvl="2" indent="-228600" algn="l" eaLnBrk="0" hangingPunct="0">
              <a:spcBef>
                <a:spcPct val="20000"/>
              </a:spcBef>
              <a:buSzPct val="70000"/>
              <a:buBlip>
                <a:blip r:embed="rId4"/>
              </a:buBlip>
              <a:defRPr sz="2000">
                <a:latin typeface="+mn-lt"/>
                <a:ea typeface="+mn-ea"/>
              </a:defRPr>
            </a:lvl3pPr>
            <a:lvl4pPr marL="1600200" indent="-228600" algn="l" eaLnBrk="0" hangingPunct="0">
              <a:spcBef>
                <a:spcPct val="20000"/>
              </a:spcBef>
              <a:buSzPct val="70000"/>
              <a:buBlip>
                <a:blip r:embed="rId5"/>
              </a:buBlip>
              <a:defRPr sz="1800">
                <a:latin typeface="+mn-lt"/>
                <a:ea typeface="+mn-ea"/>
              </a:defRPr>
            </a:lvl4pPr>
            <a:lvl5pPr marL="2057400" indent="-228600" algn="l" eaLnBrk="0" hangingPunct="0">
              <a:spcBef>
                <a:spcPct val="20000"/>
              </a:spcBef>
              <a:buFont typeface="Wingdings" pitchFamily="2" charset="2"/>
              <a:buChar char="ü"/>
              <a:defRPr sz="1800">
                <a:latin typeface="+mn-lt"/>
                <a:ea typeface="+mn-ea"/>
              </a:defRPr>
            </a:lvl5pPr>
            <a:lvl6pPr marL="2514600" indent="-228600" fontAlgn="base">
              <a:spcBef>
                <a:spcPct val="20000"/>
              </a:spcBef>
              <a:spcAft>
                <a:spcPct val="0"/>
              </a:spcAft>
              <a:buFont typeface="Wingdings" pitchFamily="2" charset="2"/>
              <a:buChar char="ü"/>
              <a:defRPr sz="2000">
                <a:latin typeface="+mn-lt"/>
                <a:ea typeface="+mn-ea"/>
              </a:defRPr>
            </a:lvl6pPr>
            <a:lvl7pPr marL="2971800" indent="-228600" fontAlgn="base">
              <a:spcBef>
                <a:spcPct val="20000"/>
              </a:spcBef>
              <a:spcAft>
                <a:spcPct val="0"/>
              </a:spcAft>
              <a:buFont typeface="Wingdings" pitchFamily="2" charset="2"/>
              <a:buChar char="ü"/>
              <a:defRPr sz="2000">
                <a:latin typeface="+mn-lt"/>
                <a:ea typeface="+mn-ea"/>
              </a:defRPr>
            </a:lvl7pPr>
            <a:lvl8pPr marL="3429000" indent="-228600" fontAlgn="base">
              <a:spcBef>
                <a:spcPct val="20000"/>
              </a:spcBef>
              <a:spcAft>
                <a:spcPct val="0"/>
              </a:spcAft>
              <a:buFont typeface="Wingdings" pitchFamily="2" charset="2"/>
              <a:buChar char="ü"/>
              <a:defRPr sz="2000">
                <a:latin typeface="+mn-lt"/>
                <a:ea typeface="+mn-ea"/>
              </a:defRPr>
            </a:lvl8pPr>
            <a:lvl9pPr marL="3886200" indent="-228600" fontAlgn="base">
              <a:spcBef>
                <a:spcPct val="20000"/>
              </a:spcBef>
              <a:spcAft>
                <a:spcPct val="0"/>
              </a:spcAft>
              <a:buFont typeface="Wingdings" pitchFamily="2" charset="2"/>
              <a:buChar char="ü"/>
              <a:defRPr sz="2000">
                <a:latin typeface="+mn-lt"/>
                <a:ea typeface="+mn-ea"/>
              </a:defRPr>
            </a:lvl9pPr>
          </a:lstStyle>
          <a:p>
            <a:r>
              <a:rPr lang="en-US" altLang="en-US" dirty="0"/>
              <a:t>Even simulations have limited accuracy</a:t>
            </a:r>
          </a:p>
          <a:p>
            <a:r>
              <a:rPr lang="en-US" altLang="en-US" dirty="0"/>
              <a:t>Just implement new scheduler and test in real systems</a:t>
            </a:r>
          </a:p>
          <a:p>
            <a:pPr lvl="1"/>
            <a:r>
              <a:rPr lang="en-US" altLang="en-US" dirty="0"/>
              <a:t>High cost, high risk</a:t>
            </a:r>
          </a:p>
          <a:p>
            <a:pPr lvl="1"/>
            <a:r>
              <a:rPr lang="en-US" altLang="en-US" dirty="0"/>
              <a:t>Environments vary</a:t>
            </a:r>
          </a:p>
          <a:p>
            <a:r>
              <a:rPr lang="en-US" altLang="en-US" dirty="0"/>
              <a:t>Most flexible schedulers can be modified per-site or per-system</a:t>
            </a:r>
          </a:p>
          <a:p>
            <a:r>
              <a:rPr lang="en-US" altLang="en-US" dirty="0"/>
              <a:t>Or APIs to modify priorities</a:t>
            </a:r>
          </a:p>
          <a:p>
            <a:r>
              <a:rPr lang="en-US" altLang="en-US" dirty="0"/>
              <a:t>But again environments vary</a:t>
            </a:r>
          </a:p>
        </p:txBody>
      </p:sp>
      <p:sp>
        <p:nvSpPr>
          <p:cNvPr id="2" name="頁尾版面配置區 1">
            <a:extLst>
              <a:ext uri="{FF2B5EF4-FFF2-40B4-BE49-F238E27FC236}">
                <a16:creationId xmlns:a16="http://schemas.microsoft.com/office/drawing/2014/main" id="{6E52161C-DF31-475F-93FA-6C704A4839F6}"/>
              </a:ext>
            </a:extLst>
          </p:cNvPr>
          <p:cNvSpPr>
            <a:spLocks noGrp="1"/>
          </p:cNvSpPr>
          <p:nvPr>
            <p:ph type="ftr" sz="quarter" idx="11"/>
          </p:nvPr>
        </p:nvSpPr>
        <p:spPr/>
        <p:txBody>
          <a:bodyPr/>
          <a:lstStyle/>
          <a:p>
            <a:pPr>
              <a:defRPr/>
            </a:pPr>
            <a:r>
              <a:rPr lang="en-US" altLang="zh-TW"/>
              <a:t>/90</a:t>
            </a:r>
          </a:p>
        </p:txBody>
      </p:sp>
      <p:sp>
        <p:nvSpPr>
          <p:cNvPr id="3" name="投影片編號版面配置區 2">
            <a:extLst>
              <a:ext uri="{FF2B5EF4-FFF2-40B4-BE49-F238E27FC236}">
                <a16:creationId xmlns:a16="http://schemas.microsoft.com/office/drawing/2014/main" id="{ACF296E3-A6BD-44F0-9DB5-A2C721816604}"/>
              </a:ext>
            </a:extLst>
          </p:cNvPr>
          <p:cNvSpPr>
            <a:spLocks noGrp="1"/>
          </p:cNvSpPr>
          <p:nvPr>
            <p:ph type="sldNum" sz="quarter" idx="12"/>
          </p:nvPr>
        </p:nvSpPr>
        <p:spPr/>
        <p:txBody>
          <a:bodyPr/>
          <a:lstStyle/>
          <a:p>
            <a:pPr>
              <a:defRPr/>
            </a:pPr>
            <a:fld id="{978DE500-F4A3-43BD-8325-8769892E53E7}" type="slidenum">
              <a:rPr lang="en-US" altLang="zh-TW" smtClean="0"/>
              <a:pPr>
                <a:defRPr/>
              </a:pPr>
              <a:t>82</a:t>
            </a:fld>
            <a:endParaRPr lang="en-US" altLang="zh-TW"/>
          </a:p>
        </p:txBody>
      </p:sp>
    </p:spTree>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p:cNvSpPr>
            <a:spLocks noGrp="1"/>
          </p:cNvSpPr>
          <p:nvPr>
            <p:ph type="ftr" sz="quarter" idx="11"/>
          </p:nvPr>
        </p:nvSpPr>
        <p:spPr/>
        <p:txBody>
          <a:bodyPr/>
          <a:lstStyle/>
          <a:p>
            <a:pPr>
              <a:defRPr/>
            </a:pPr>
            <a:r>
              <a:rPr lang="en-US" altLang="zh-TW"/>
              <a:t>/90</a:t>
            </a:r>
          </a:p>
        </p:txBody>
      </p:sp>
      <p:sp>
        <p:nvSpPr>
          <p:cNvPr id="4" name="投影片編號版面配置區 3"/>
          <p:cNvSpPr>
            <a:spLocks noGrp="1"/>
          </p:cNvSpPr>
          <p:nvPr>
            <p:ph type="sldNum" sz="quarter" idx="12"/>
          </p:nvPr>
        </p:nvSpPr>
        <p:spPr/>
        <p:txBody>
          <a:bodyPr/>
          <a:lstStyle/>
          <a:p>
            <a:pPr>
              <a:defRPr/>
            </a:pPr>
            <a:fld id="{FDD56EE8-6D9C-4C63-81CD-2510EDDF1754}" type="slidenum">
              <a:rPr lang="en-US" altLang="zh-TW" smtClean="0"/>
              <a:pPr>
                <a:defRPr/>
              </a:pPr>
              <a:t>83</a:t>
            </a:fld>
            <a:endParaRPr lang="en-US" altLang="zh-TW"/>
          </a:p>
        </p:txBody>
      </p:sp>
      <p:sp>
        <p:nvSpPr>
          <p:cNvPr id="7" name="Rectangle 2"/>
          <p:cNvSpPr>
            <a:spLocks noGrp="1" noChangeArrowheads="1"/>
          </p:cNvSpPr>
          <p:nvPr>
            <p:ph type="title"/>
          </p:nvPr>
        </p:nvSpPr>
        <p:spPr>
          <a:xfrm>
            <a:off x="1524000" y="233349"/>
            <a:ext cx="9144000" cy="836613"/>
          </a:xfrm>
        </p:spPr>
        <p:txBody>
          <a:bodyPr/>
          <a:lstStyle/>
          <a:p>
            <a:pPr eaLnBrk="1" hangingPunct="1"/>
            <a:r>
              <a:rPr lang="en-US" altLang="zh-TW" dirty="0"/>
              <a:t>Different Ways of Doing Research</a:t>
            </a:r>
          </a:p>
        </p:txBody>
      </p:sp>
      <p:graphicFrame>
        <p:nvGraphicFramePr>
          <p:cNvPr id="2" name="表格 1">
            <a:extLst>
              <a:ext uri="{FF2B5EF4-FFF2-40B4-BE49-F238E27FC236}">
                <a16:creationId xmlns:a16="http://schemas.microsoft.com/office/drawing/2014/main" id="{3B8607BF-6A7F-48A1-A69B-B7540D4E37EE}"/>
              </a:ext>
            </a:extLst>
          </p:cNvPr>
          <p:cNvGraphicFramePr>
            <a:graphicFrameLocks noGrp="1"/>
          </p:cNvGraphicFramePr>
          <p:nvPr>
            <p:extLst>
              <p:ext uri="{D42A27DB-BD31-4B8C-83A1-F6EECF244321}">
                <p14:modId xmlns:p14="http://schemas.microsoft.com/office/powerpoint/2010/main" val="1995439515"/>
              </p:ext>
            </p:extLst>
          </p:nvPr>
        </p:nvGraphicFramePr>
        <p:xfrm>
          <a:off x="1796744" y="1844824"/>
          <a:ext cx="8546188" cy="3256566"/>
        </p:xfrm>
        <a:graphic>
          <a:graphicData uri="http://schemas.openxmlformats.org/drawingml/2006/table">
            <a:tbl>
              <a:tblPr firstRow="1" bandRow="1">
                <a:tableStyleId>{5C22544A-7EE6-4342-B048-85BDC9FD1C3A}</a:tableStyleId>
              </a:tblPr>
              <a:tblGrid>
                <a:gridCol w="2848729">
                  <a:extLst>
                    <a:ext uri="{9D8B030D-6E8A-4147-A177-3AD203B41FA5}">
                      <a16:colId xmlns:a16="http://schemas.microsoft.com/office/drawing/2014/main" val="2523752915"/>
                    </a:ext>
                  </a:extLst>
                </a:gridCol>
                <a:gridCol w="2537361">
                  <a:extLst>
                    <a:ext uri="{9D8B030D-6E8A-4147-A177-3AD203B41FA5}">
                      <a16:colId xmlns:a16="http://schemas.microsoft.com/office/drawing/2014/main" val="802094600"/>
                    </a:ext>
                  </a:extLst>
                </a:gridCol>
                <a:gridCol w="3160098">
                  <a:extLst>
                    <a:ext uri="{9D8B030D-6E8A-4147-A177-3AD203B41FA5}">
                      <a16:colId xmlns:a16="http://schemas.microsoft.com/office/drawing/2014/main" val="860546930"/>
                    </a:ext>
                  </a:extLst>
                </a:gridCol>
              </a:tblGrid>
              <a:tr h="1085522">
                <a:tc>
                  <a:txBody>
                    <a:bodyPr/>
                    <a:lstStyle/>
                    <a:p>
                      <a:pPr algn="r"/>
                      <a:r>
                        <a:rPr lang="en-US" altLang="zh-TW" sz="3200" dirty="0"/>
                        <a:t>Data</a:t>
                      </a:r>
                      <a:endParaRPr lang="zh-TW" altLang="en-US" sz="3200" dirty="0"/>
                    </a:p>
                  </a:txBody>
                  <a:tcPr/>
                </a:tc>
                <a:tc>
                  <a:txBody>
                    <a:bodyPr/>
                    <a:lstStyle/>
                    <a:p>
                      <a:pPr algn="l"/>
                      <a:r>
                        <a:rPr lang="en-US" altLang="zh-TW" sz="3200" dirty="0"/>
                        <a:t>faked/made</a:t>
                      </a:r>
                      <a:endParaRPr lang="zh-TW" altLang="en-US" sz="3200" dirty="0"/>
                    </a:p>
                  </a:txBody>
                  <a:tcPr anchor="ctr"/>
                </a:tc>
                <a:tc>
                  <a:txBody>
                    <a:bodyPr/>
                    <a:lstStyle/>
                    <a:p>
                      <a:pPr algn="l"/>
                      <a:r>
                        <a:rPr lang="en-US" altLang="zh-TW" sz="3200" dirty="0"/>
                        <a:t>real</a:t>
                      </a:r>
                      <a:endParaRPr lang="zh-TW" altLang="en-US" sz="3200" dirty="0"/>
                    </a:p>
                  </a:txBody>
                  <a:tcPr anchor="ctr"/>
                </a:tc>
                <a:extLst>
                  <a:ext uri="{0D108BD9-81ED-4DB2-BD59-A6C34878D82A}">
                    <a16:rowId xmlns:a16="http://schemas.microsoft.com/office/drawing/2014/main" val="1080093424"/>
                  </a:ext>
                </a:extLst>
              </a:tr>
              <a:tr h="1085522">
                <a:tc>
                  <a:txBody>
                    <a:bodyPr/>
                    <a:lstStyle/>
                    <a:p>
                      <a:r>
                        <a:rPr lang="en-US" altLang="zh-TW" sz="3200" b="1" dirty="0"/>
                        <a:t>faked/virtual</a:t>
                      </a:r>
                      <a:endParaRPr lang="zh-TW" altLang="en-US" sz="3200" b="1" dirty="0"/>
                    </a:p>
                  </a:txBody>
                  <a:tcPr anchor="ctr"/>
                </a:tc>
                <a:tc>
                  <a:txBody>
                    <a:bodyPr/>
                    <a:lstStyle/>
                    <a:p>
                      <a:r>
                        <a:rPr lang="en-US" altLang="zh-TW" sz="3200" dirty="0"/>
                        <a:t>simulation</a:t>
                      </a:r>
                      <a:endParaRPr lang="zh-TW" altLang="en-US" sz="3200" dirty="0"/>
                    </a:p>
                  </a:txBody>
                  <a:tcPr anchor="ctr"/>
                </a:tc>
                <a:tc>
                  <a:txBody>
                    <a:bodyPr/>
                    <a:lstStyle/>
                    <a:p>
                      <a:r>
                        <a:rPr lang="en-US" altLang="zh-TW" sz="3200" dirty="0"/>
                        <a:t>emulation</a:t>
                      </a:r>
                      <a:endParaRPr lang="zh-TW" altLang="en-US" sz="3200" dirty="0"/>
                    </a:p>
                  </a:txBody>
                  <a:tcPr anchor="ctr"/>
                </a:tc>
                <a:extLst>
                  <a:ext uri="{0D108BD9-81ED-4DB2-BD59-A6C34878D82A}">
                    <a16:rowId xmlns:a16="http://schemas.microsoft.com/office/drawing/2014/main" val="1929977792"/>
                  </a:ext>
                </a:extLst>
              </a:tr>
              <a:tr h="1085522">
                <a:tc>
                  <a:txBody>
                    <a:bodyPr/>
                    <a:lstStyle/>
                    <a:p>
                      <a:r>
                        <a:rPr lang="en-US" altLang="zh-TW" sz="3200" b="1" dirty="0"/>
                        <a:t>real</a:t>
                      </a:r>
                      <a:endParaRPr lang="zh-TW" altLang="en-US" sz="3200" b="1" dirty="0"/>
                    </a:p>
                  </a:txBody>
                  <a:tcPr anchor="ctr"/>
                </a:tc>
                <a:tc>
                  <a:txBody>
                    <a:bodyPr/>
                    <a:lstStyle/>
                    <a:p>
                      <a:r>
                        <a:rPr lang="en-US" altLang="zh-TW" sz="3200" dirty="0"/>
                        <a:t>evaluation</a:t>
                      </a:r>
                      <a:endParaRPr lang="zh-TW" altLang="en-US" sz="3200" dirty="0"/>
                    </a:p>
                  </a:txBody>
                  <a:tcPr anchor="ctr"/>
                </a:tc>
                <a:tc>
                  <a:txBody>
                    <a:bodyPr/>
                    <a:lstStyle/>
                    <a:p>
                      <a:r>
                        <a:rPr lang="en-US" altLang="zh-TW" sz="3200" dirty="0"/>
                        <a:t>implementation</a:t>
                      </a:r>
                      <a:endParaRPr lang="zh-TW" altLang="en-US" sz="3200" dirty="0"/>
                    </a:p>
                  </a:txBody>
                  <a:tcPr anchor="ctr"/>
                </a:tc>
                <a:extLst>
                  <a:ext uri="{0D108BD9-81ED-4DB2-BD59-A6C34878D82A}">
                    <a16:rowId xmlns:a16="http://schemas.microsoft.com/office/drawing/2014/main" val="2301558121"/>
                  </a:ext>
                </a:extLst>
              </a:tr>
            </a:tbl>
          </a:graphicData>
        </a:graphic>
      </p:graphicFrame>
      <p:sp>
        <p:nvSpPr>
          <p:cNvPr id="5" name="矩形 4">
            <a:extLst>
              <a:ext uri="{FF2B5EF4-FFF2-40B4-BE49-F238E27FC236}">
                <a16:creationId xmlns:a16="http://schemas.microsoft.com/office/drawing/2014/main" id="{F75C2727-91B1-4EE6-95EC-2F23000E71B1}"/>
              </a:ext>
            </a:extLst>
          </p:cNvPr>
          <p:cNvSpPr/>
          <p:nvPr/>
        </p:nvSpPr>
        <p:spPr>
          <a:xfrm>
            <a:off x="1775520" y="2374982"/>
            <a:ext cx="1949252" cy="584775"/>
          </a:xfrm>
          <a:prstGeom prst="rect">
            <a:avLst/>
          </a:prstGeom>
        </p:spPr>
        <p:txBody>
          <a:bodyPr wrap="square">
            <a:spAutoFit/>
          </a:bodyPr>
          <a:lstStyle/>
          <a:p>
            <a:r>
              <a:rPr lang="en-US" altLang="zh-TW" sz="3200" b="1" dirty="0">
                <a:latin typeface="Arial" panose="020B0604020202020204" pitchFamily="34" charset="0"/>
                <a:cs typeface="Arial" panose="020B0604020202020204" pitchFamily="34" charset="0"/>
              </a:rPr>
              <a:t>Platform</a:t>
            </a:r>
            <a:endParaRPr lang="zh-TW" altLang="en-US" sz="3200" b="1" dirty="0">
              <a:latin typeface="Arial" panose="020B0604020202020204" pitchFamily="34" charset="0"/>
              <a:cs typeface="Arial" panose="020B0604020202020204" pitchFamily="34" charset="0"/>
            </a:endParaRPr>
          </a:p>
        </p:txBody>
      </p:sp>
      <p:cxnSp>
        <p:nvCxnSpPr>
          <p:cNvPr id="9" name="直線接點 8">
            <a:extLst>
              <a:ext uri="{FF2B5EF4-FFF2-40B4-BE49-F238E27FC236}">
                <a16:creationId xmlns:a16="http://schemas.microsoft.com/office/drawing/2014/main" id="{F89E89D2-CF47-4449-B61A-7F532780818F}"/>
              </a:ext>
            </a:extLst>
          </p:cNvPr>
          <p:cNvCxnSpPr>
            <a:cxnSpLocks/>
          </p:cNvCxnSpPr>
          <p:nvPr/>
        </p:nvCxnSpPr>
        <p:spPr bwMode="auto">
          <a:xfrm>
            <a:off x="1775520" y="1844824"/>
            <a:ext cx="2885356" cy="1060316"/>
          </a:xfrm>
          <a:prstGeom prst="line">
            <a:avLst/>
          </a:prstGeom>
          <a:solidFill>
            <a:srgbClr val="B2B2B2"/>
          </a:solidFill>
          <a:ln w="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183692879"/>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頁尾版面配置區 4"/>
          <p:cNvSpPr>
            <a:spLocks noGrp="1"/>
          </p:cNvSpPr>
          <p:nvPr>
            <p:ph type="ftr" sz="quarter" idx="11"/>
          </p:nvPr>
        </p:nvSpPr>
        <p:spPr/>
        <p:txBody>
          <a:bodyPr/>
          <a:lstStyle/>
          <a:p>
            <a:pPr>
              <a:defRPr/>
            </a:pPr>
            <a:r>
              <a:rPr lang="en-US" altLang="zh-TW"/>
              <a:t>/90</a:t>
            </a:r>
          </a:p>
        </p:txBody>
      </p:sp>
      <p:sp>
        <p:nvSpPr>
          <p:cNvPr id="6" name="投影片編號版面配置區 5"/>
          <p:cNvSpPr>
            <a:spLocks noGrp="1"/>
          </p:cNvSpPr>
          <p:nvPr>
            <p:ph type="sldNum" sz="quarter" idx="12"/>
          </p:nvPr>
        </p:nvSpPr>
        <p:spPr/>
        <p:txBody>
          <a:bodyPr/>
          <a:lstStyle/>
          <a:p>
            <a:pPr>
              <a:defRPr/>
            </a:pPr>
            <a:fld id="{0BEC8FE1-6DA7-4BC4-A7A7-7E5BCFB32C13}" type="slidenum">
              <a:rPr lang="en-US" altLang="zh-TW"/>
              <a:pPr>
                <a:defRPr/>
              </a:pPr>
              <a:t>85</a:t>
            </a:fld>
            <a:endParaRPr lang="en-US" altLang="zh-TW"/>
          </a:p>
        </p:txBody>
      </p:sp>
      <p:sp>
        <p:nvSpPr>
          <p:cNvPr id="38917" name="Rectangle 2"/>
          <p:cNvSpPr>
            <a:spLocks noGrp="1" noChangeArrowheads="1"/>
          </p:cNvSpPr>
          <p:nvPr>
            <p:ph type="title"/>
          </p:nvPr>
        </p:nvSpPr>
        <p:spPr/>
        <p:txBody>
          <a:bodyPr/>
          <a:lstStyle/>
          <a:p>
            <a:pPr eaLnBrk="1" hangingPunct="1"/>
            <a:r>
              <a:rPr lang="en-US" altLang="zh-TW"/>
              <a:t>Real-Time Scheduling</a:t>
            </a:r>
          </a:p>
        </p:txBody>
      </p:sp>
      <p:sp>
        <p:nvSpPr>
          <p:cNvPr id="38918" name="Rectangle 3"/>
          <p:cNvSpPr>
            <a:spLocks noGrp="1" noChangeArrowheads="1"/>
          </p:cNvSpPr>
          <p:nvPr>
            <p:ph type="body" idx="1"/>
          </p:nvPr>
        </p:nvSpPr>
        <p:spPr>
          <a:xfrm>
            <a:off x="1557633" y="1484784"/>
            <a:ext cx="8856983" cy="4395787"/>
          </a:xfrm>
        </p:spPr>
        <p:txBody>
          <a:bodyPr/>
          <a:lstStyle/>
          <a:p>
            <a:pPr eaLnBrk="1" hangingPunct="1"/>
            <a:r>
              <a:rPr lang="en-US" altLang="zh-TW" i="1" dirty="0"/>
              <a:t>Hard real-time</a:t>
            </a:r>
            <a:r>
              <a:rPr lang="en-US" altLang="zh-TW" dirty="0"/>
              <a:t> systems </a:t>
            </a:r>
            <a:r>
              <a:rPr lang="en-US" altLang="zh-TW" dirty="0">
                <a:latin typeface="Helvetica" charset="0"/>
              </a:rPr>
              <a:t>–</a:t>
            </a:r>
            <a:r>
              <a:rPr lang="en-US" altLang="zh-TW" dirty="0"/>
              <a:t> required to complete a critical task within a guaranteed amount of time</a:t>
            </a:r>
          </a:p>
          <a:p>
            <a:pPr eaLnBrk="1" hangingPunct="1"/>
            <a:r>
              <a:rPr lang="en-US" altLang="zh-TW" i="1" dirty="0"/>
              <a:t>Soft real-time</a:t>
            </a:r>
            <a:r>
              <a:rPr lang="en-US" altLang="zh-TW" dirty="0"/>
              <a:t> computing </a:t>
            </a:r>
            <a:r>
              <a:rPr lang="en-US" altLang="zh-TW" dirty="0">
                <a:latin typeface="Helvetica" charset="0"/>
              </a:rPr>
              <a:t>–</a:t>
            </a:r>
            <a:r>
              <a:rPr lang="en-US" altLang="zh-TW" dirty="0"/>
              <a:t> requires that critical processes receive priority over less fortunate ones</a:t>
            </a:r>
          </a:p>
          <a:p>
            <a:pPr eaLnBrk="1" hangingPunct="1"/>
            <a:r>
              <a:rPr lang="en-US" altLang="zh-TW" i="1" dirty="0"/>
              <a:t>Firm real-time</a:t>
            </a:r>
            <a:r>
              <a:rPr lang="en-US" altLang="zh-TW" dirty="0"/>
              <a:t> computing </a:t>
            </a:r>
            <a:r>
              <a:rPr lang="en-US" altLang="zh-TW" dirty="0">
                <a:latin typeface="Helvetica" charset="0"/>
              </a:rPr>
              <a:t>– the timing constraints can be changed on-line</a:t>
            </a:r>
            <a:endParaRPr lang="en-US" altLang="zh-TW" dirty="0"/>
          </a:p>
        </p:txBody>
      </p:sp>
    </p:spTree>
    <p:extLst>
      <p:ext uri="{BB962C8B-B14F-4D97-AF65-F5344CB8AC3E}">
        <p14:creationId xmlns:p14="http://schemas.microsoft.com/office/powerpoint/2010/main" val="1150440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頁尾版面配置區 4"/>
          <p:cNvSpPr>
            <a:spLocks noGrp="1"/>
          </p:cNvSpPr>
          <p:nvPr>
            <p:ph type="ftr" sz="quarter" idx="11"/>
          </p:nvPr>
        </p:nvSpPr>
        <p:spPr/>
        <p:txBody>
          <a:bodyPr/>
          <a:lstStyle/>
          <a:p>
            <a:pPr>
              <a:defRPr/>
            </a:pPr>
            <a:r>
              <a:rPr lang="en-US" altLang="zh-TW"/>
              <a:t>/90</a:t>
            </a:r>
            <a:endParaRPr lang="en-US" altLang="zh-TW" dirty="0"/>
          </a:p>
        </p:txBody>
      </p:sp>
      <p:sp>
        <p:nvSpPr>
          <p:cNvPr id="22" name="投影片編號版面配置區 5"/>
          <p:cNvSpPr>
            <a:spLocks noGrp="1"/>
          </p:cNvSpPr>
          <p:nvPr>
            <p:ph type="sldNum" sz="quarter" idx="12"/>
          </p:nvPr>
        </p:nvSpPr>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fld id="{68F8D530-A908-4E69-B1A5-F76851FD4090}" type="slidenum">
              <a:rPr lang="en-US" altLang="zh-TW">
                <a:latin typeface="+mn-lt"/>
              </a:rPr>
              <a:pPr eaLnBrk="1" hangingPunct="1"/>
              <a:t>86</a:t>
            </a:fld>
            <a:endParaRPr lang="en-US" altLang="zh-TW" dirty="0">
              <a:latin typeface="+mn-lt"/>
            </a:endParaRPr>
          </a:p>
        </p:txBody>
      </p:sp>
      <p:sp>
        <p:nvSpPr>
          <p:cNvPr id="8197" name="Rectangle 19"/>
          <p:cNvSpPr>
            <a:spLocks noGrp="1" noChangeArrowheads="1"/>
          </p:cNvSpPr>
          <p:nvPr>
            <p:ph type="body" idx="1"/>
          </p:nvPr>
        </p:nvSpPr>
        <p:spPr>
          <a:xfrm>
            <a:off x="1995048" y="1369149"/>
            <a:ext cx="8280400" cy="4968875"/>
          </a:xfrm>
          <a:solidFill>
            <a:schemeClr val="bg1">
              <a:alpha val="59999"/>
            </a:schemeClr>
          </a:solidFill>
        </p:spPr>
        <p:txBody>
          <a:bodyPr/>
          <a:lstStyle/>
          <a:p>
            <a:pPr eaLnBrk="1" hangingPunct="1">
              <a:buFontTx/>
              <a:buNone/>
            </a:pPr>
            <a:endParaRPr lang="en-US" altLang="zh-TW" dirty="0"/>
          </a:p>
          <a:p>
            <a:pPr eaLnBrk="1" hangingPunct="1">
              <a:buFontTx/>
              <a:buNone/>
            </a:pPr>
            <a:endParaRPr lang="en-US" altLang="zh-TW" dirty="0"/>
          </a:p>
        </p:txBody>
      </p:sp>
      <p:sp>
        <p:nvSpPr>
          <p:cNvPr id="8198" name="Rectangle 2"/>
          <p:cNvSpPr>
            <a:spLocks noGrp="1" noChangeArrowheads="1"/>
          </p:cNvSpPr>
          <p:nvPr>
            <p:ph type="title"/>
          </p:nvPr>
        </p:nvSpPr>
        <p:spPr>
          <a:xfrm>
            <a:off x="2358753" y="39549"/>
            <a:ext cx="7681912" cy="1143000"/>
          </a:xfrm>
        </p:spPr>
        <p:txBody>
          <a:bodyPr/>
          <a:lstStyle/>
          <a:p>
            <a:pPr eaLnBrk="1" hangingPunct="1"/>
            <a:r>
              <a:rPr lang="en-US" altLang="zh-TW" dirty="0"/>
              <a:t>Real-Time Systems</a:t>
            </a:r>
          </a:p>
        </p:txBody>
      </p:sp>
      <p:grpSp>
        <p:nvGrpSpPr>
          <p:cNvPr id="8199" name="Group 18"/>
          <p:cNvGrpSpPr>
            <a:grpSpLocks/>
          </p:cNvGrpSpPr>
          <p:nvPr/>
        </p:nvGrpSpPr>
        <p:grpSpPr bwMode="auto">
          <a:xfrm>
            <a:off x="2279650" y="1268413"/>
            <a:ext cx="7645400" cy="4627562"/>
            <a:chOff x="867" y="1328"/>
            <a:chExt cx="3486" cy="2397"/>
          </a:xfrm>
        </p:grpSpPr>
        <p:sp>
          <p:nvSpPr>
            <p:cNvPr id="8200" name="Line 3"/>
            <p:cNvSpPr>
              <a:spLocks noChangeShapeType="1"/>
            </p:cNvSpPr>
            <p:nvPr/>
          </p:nvSpPr>
          <p:spPr bwMode="auto">
            <a:xfrm>
              <a:off x="1529" y="1664"/>
              <a:ext cx="0" cy="1776"/>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8201" name="Line 4"/>
            <p:cNvSpPr>
              <a:spLocks noChangeShapeType="1"/>
            </p:cNvSpPr>
            <p:nvPr/>
          </p:nvSpPr>
          <p:spPr bwMode="auto">
            <a:xfrm>
              <a:off x="1385" y="2576"/>
              <a:ext cx="2592"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8202" name="Text Box 5"/>
            <p:cNvSpPr txBox="1">
              <a:spLocks noChangeArrowheads="1"/>
            </p:cNvSpPr>
            <p:nvPr/>
          </p:nvSpPr>
          <p:spPr bwMode="auto">
            <a:xfrm>
              <a:off x="3977" y="2432"/>
              <a:ext cx="376"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sz="2400">
                  <a:solidFill>
                    <a:schemeClr val="bg2"/>
                  </a:solidFill>
                  <a:latin typeface="Times New Roman" panose="02020603050405020304" pitchFamily="18" charset="0"/>
                </a:rPr>
                <a:t>Time</a:t>
              </a:r>
              <a:endParaRPr lang="en-US" altLang="zh-TW" sz="2400">
                <a:latin typeface="Times New Roman" panose="02020603050405020304" pitchFamily="18" charset="0"/>
              </a:endParaRPr>
            </a:p>
          </p:txBody>
        </p:sp>
        <p:sp>
          <p:nvSpPr>
            <p:cNvPr id="8203" name="Text Box 6"/>
            <p:cNvSpPr txBox="1">
              <a:spLocks noChangeArrowheads="1"/>
            </p:cNvSpPr>
            <p:nvPr/>
          </p:nvSpPr>
          <p:spPr bwMode="auto">
            <a:xfrm>
              <a:off x="1289" y="1328"/>
              <a:ext cx="416"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sz="2400">
                  <a:solidFill>
                    <a:schemeClr val="bg2"/>
                  </a:solidFill>
                  <a:latin typeface="Times New Roman" panose="02020603050405020304" pitchFamily="18" charset="0"/>
                </a:rPr>
                <a:t>Value</a:t>
              </a:r>
              <a:endParaRPr lang="en-US" altLang="zh-TW" sz="2400">
                <a:latin typeface="Times New Roman" panose="02020603050405020304" pitchFamily="18" charset="0"/>
              </a:endParaRPr>
            </a:p>
          </p:txBody>
        </p:sp>
        <p:sp>
          <p:nvSpPr>
            <p:cNvPr id="8204" name="Text Box 7"/>
            <p:cNvSpPr txBox="1">
              <a:spLocks noChangeArrowheads="1"/>
            </p:cNvSpPr>
            <p:nvPr/>
          </p:nvSpPr>
          <p:spPr bwMode="auto">
            <a:xfrm>
              <a:off x="867" y="2089"/>
              <a:ext cx="4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sz="1600">
                  <a:solidFill>
                    <a:srgbClr val="0000FF"/>
                  </a:solidFill>
                  <a:latin typeface="Times New Roman" panose="02020603050405020304" pitchFamily="18" charset="0"/>
                </a:rPr>
                <a:t>Hard RTS</a:t>
              </a:r>
              <a:endParaRPr lang="en-US" altLang="zh-TW" sz="2400">
                <a:latin typeface="Times New Roman" panose="02020603050405020304" pitchFamily="18" charset="0"/>
              </a:endParaRPr>
            </a:p>
          </p:txBody>
        </p:sp>
        <p:sp>
          <p:nvSpPr>
            <p:cNvPr id="8205" name="Text Box 8"/>
            <p:cNvSpPr txBox="1">
              <a:spLocks noChangeArrowheads="1"/>
            </p:cNvSpPr>
            <p:nvPr/>
          </p:nvSpPr>
          <p:spPr bwMode="auto">
            <a:xfrm>
              <a:off x="892" y="1903"/>
              <a:ext cx="43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sz="1600">
                  <a:solidFill>
                    <a:schemeClr val="hlink"/>
                  </a:solidFill>
                  <a:latin typeface="Times New Roman" panose="02020603050405020304" pitchFamily="18" charset="0"/>
                </a:rPr>
                <a:t>Soft RTS</a:t>
              </a:r>
            </a:p>
          </p:txBody>
        </p:sp>
        <p:sp>
          <p:nvSpPr>
            <p:cNvPr id="8206" name="Text Box 9"/>
            <p:cNvSpPr txBox="1">
              <a:spLocks noChangeArrowheads="1"/>
            </p:cNvSpPr>
            <p:nvPr/>
          </p:nvSpPr>
          <p:spPr bwMode="auto">
            <a:xfrm>
              <a:off x="887" y="2282"/>
              <a:ext cx="43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sz="1600">
                  <a:solidFill>
                    <a:srgbClr val="CC3399"/>
                  </a:solidFill>
                  <a:latin typeface="Times New Roman" panose="02020603050405020304" pitchFamily="18" charset="0"/>
                </a:rPr>
                <a:t>FirmRTS</a:t>
              </a:r>
            </a:p>
          </p:txBody>
        </p:sp>
        <p:sp>
          <p:nvSpPr>
            <p:cNvPr id="8207" name="Line 10"/>
            <p:cNvSpPr>
              <a:spLocks noChangeShapeType="1"/>
            </p:cNvSpPr>
            <p:nvPr/>
          </p:nvSpPr>
          <p:spPr bwMode="auto">
            <a:xfrm>
              <a:off x="2729" y="1664"/>
              <a:ext cx="0" cy="1776"/>
            </a:xfrm>
            <a:prstGeom prst="line">
              <a:avLst/>
            </a:prstGeom>
            <a:noFill/>
            <a:ln w="15875">
              <a:solidFill>
                <a:srgbClr val="FF0000"/>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8208" name="Text Box 11"/>
            <p:cNvSpPr txBox="1">
              <a:spLocks noChangeArrowheads="1"/>
            </p:cNvSpPr>
            <p:nvPr/>
          </p:nvSpPr>
          <p:spPr bwMode="auto">
            <a:xfrm>
              <a:off x="2393" y="1472"/>
              <a:ext cx="464"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a:solidFill>
                    <a:srgbClr val="FF5050"/>
                  </a:solidFill>
                  <a:latin typeface="Times New Roman" panose="02020603050405020304" pitchFamily="18" charset="0"/>
                </a:rPr>
                <a:t>Deadline</a:t>
              </a:r>
              <a:endParaRPr lang="en-US" altLang="zh-TW" sz="2400">
                <a:latin typeface="Times New Roman" panose="02020603050405020304" pitchFamily="18" charset="0"/>
              </a:endParaRPr>
            </a:p>
          </p:txBody>
        </p:sp>
        <p:sp>
          <p:nvSpPr>
            <p:cNvPr id="8209" name="Text Box 12"/>
            <p:cNvSpPr txBox="1">
              <a:spLocks noChangeArrowheads="1"/>
            </p:cNvSpPr>
            <p:nvPr/>
          </p:nvSpPr>
          <p:spPr bwMode="auto">
            <a:xfrm>
              <a:off x="1193" y="3488"/>
              <a:ext cx="462"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sz="2400">
                  <a:solidFill>
                    <a:schemeClr val="bg2"/>
                  </a:solidFill>
                  <a:latin typeface="Times New Roman" panose="02020603050405020304" pitchFamily="18" charset="0"/>
                </a:rPr>
                <a:t>-Value</a:t>
              </a:r>
              <a:endParaRPr lang="en-US" altLang="zh-TW" sz="2400">
                <a:latin typeface="Times New Roman" panose="02020603050405020304" pitchFamily="18" charset="0"/>
              </a:endParaRPr>
            </a:p>
          </p:txBody>
        </p:sp>
        <p:sp>
          <p:nvSpPr>
            <p:cNvPr id="8210" name="Line 13"/>
            <p:cNvSpPr>
              <a:spLocks noChangeShapeType="1"/>
            </p:cNvSpPr>
            <p:nvPr/>
          </p:nvSpPr>
          <p:spPr bwMode="auto">
            <a:xfrm>
              <a:off x="1532" y="2204"/>
              <a:ext cx="119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8211" name="Line 14"/>
            <p:cNvSpPr>
              <a:spLocks noChangeShapeType="1"/>
            </p:cNvSpPr>
            <p:nvPr/>
          </p:nvSpPr>
          <p:spPr bwMode="auto">
            <a:xfrm>
              <a:off x="2729" y="3220"/>
              <a:ext cx="120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8212" name="Freeform 15"/>
            <p:cNvSpPr>
              <a:spLocks/>
            </p:cNvSpPr>
            <p:nvPr/>
          </p:nvSpPr>
          <p:spPr bwMode="auto">
            <a:xfrm>
              <a:off x="1539" y="1560"/>
              <a:ext cx="2471" cy="1819"/>
            </a:xfrm>
            <a:custGeom>
              <a:avLst/>
              <a:gdLst>
                <a:gd name="T0" fmla="*/ 0 w 2400"/>
                <a:gd name="T1" fmla="*/ 1791 h 1160"/>
                <a:gd name="T2" fmla="*/ 324 w 2400"/>
                <a:gd name="T3" fmla="*/ 1791 h 1160"/>
                <a:gd name="T4" fmla="*/ 594 w 2400"/>
                <a:gd name="T5" fmla="*/ 339 h 1160"/>
                <a:gd name="T6" fmla="*/ 863 w 2400"/>
                <a:gd name="T7" fmla="*/ 1501 h 1160"/>
                <a:gd name="T8" fmla="*/ 1134 w 2400"/>
                <a:gd name="T9" fmla="*/ 917 h 1160"/>
                <a:gd name="T10" fmla="*/ 2696 w 2400"/>
                <a:gd name="T11" fmla="*/ 7013 h 1160"/>
                <a:gd name="T12" fmla="*/ 0 60000 65536"/>
                <a:gd name="T13" fmla="*/ 0 60000 65536"/>
                <a:gd name="T14" fmla="*/ 0 60000 65536"/>
                <a:gd name="T15" fmla="*/ 0 60000 65536"/>
                <a:gd name="T16" fmla="*/ 0 60000 65536"/>
                <a:gd name="T17" fmla="*/ 0 60000 65536"/>
                <a:gd name="T18" fmla="*/ 0 w 2400"/>
                <a:gd name="T19" fmla="*/ 0 h 1160"/>
                <a:gd name="T20" fmla="*/ 2400 w 2400"/>
                <a:gd name="T21" fmla="*/ 1160 h 1160"/>
              </a:gdLst>
              <a:ahLst/>
              <a:cxnLst>
                <a:cxn ang="T12">
                  <a:pos x="T0" y="T1"/>
                </a:cxn>
                <a:cxn ang="T13">
                  <a:pos x="T2" y="T3"/>
                </a:cxn>
                <a:cxn ang="T14">
                  <a:pos x="T4" y="T5"/>
                </a:cxn>
                <a:cxn ang="T15">
                  <a:pos x="T6" y="T7"/>
                </a:cxn>
                <a:cxn ang="T16">
                  <a:pos x="T8" y="T9"/>
                </a:cxn>
                <a:cxn ang="T17">
                  <a:pos x="T10" y="T11"/>
                </a:cxn>
              </a:cxnLst>
              <a:rect l="T18" t="T19" r="T20" b="T21"/>
              <a:pathLst>
                <a:path w="2400" h="1160">
                  <a:moveTo>
                    <a:pt x="0" y="296"/>
                  </a:moveTo>
                  <a:cubicBezTo>
                    <a:pt x="100" y="316"/>
                    <a:pt x="200" y="336"/>
                    <a:pt x="288" y="296"/>
                  </a:cubicBezTo>
                  <a:cubicBezTo>
                    <a:pt x="376" y="256"/>
                    <a:pt x="448" y="64"/>
                    <a:pt x="528" y="56"/>
                  </a:cubicBezTo>
                  <a:cubicBezTo>
                    <a:pt x="608" y="48"/>
                    <a:pt x="688" y="232"/>
                    <a:pt x="768" y="248"/>
                  </a:cubicBezTo>
                  <a:cubicBezTo>
                    <a:pt x="848" y="264"/>
                    <a:pt x="736" y="0"/>
                    <a:pt x="1008" y="152"/>
                  </a:cubicBezTo>
                  <a:cubicBezTo>
                    <a:pt x="1280" y="304"/>
                    <a:pt x="1840" y="732"/>
                    <a:pt x="2400" y="1160"/>
                  </a:cubicBezTo>
                </a:path>
              </a:pathLst>
            </a:custGeom>
            <a:noFill/>
            <a:ln w="254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8213" name="Line 16"/>
            <p:cNvSpPr>
              <a:spLocks noChangeShapeType="1"/>
            </p:cNvSpPr>
            <p:nvPr/>
          </p:nvSpPr>
          <p:spPr bwMode="auto">
            <a:xfrm>
              <a:off x="1538" y="2387"/>
              <a:ext cx="1184" cy="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8214" name="Line 17"/>
            <p:cNvSpPr>
              <a:spLocks noChangeShapeType="1"/>
            </p:cNvSpPr>
            <p:nvPr/>
          </p:nvSpPr>
          <p:spPr bwMode="auto">
            <a:xfrm>
              <a:off x="2736" y="2582"/>
              <a:ext cx="1248" cy="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spTree>
    <p:extLst>
      <p:ext uri="{BB962C8B-B14F-4D97-AF65-F5344CB8AC3E}">
        <p14:creationId xmlns:p14="http://schemas.microsoft.com/office/powerpoint/2010/main" val="3095893857"/>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 name="頁尾版面配置區 4"/>
          <p:cNvSpPr>
            <a:spLocks noGrp="1"/>
          </p:cNvSpPr>
          <p:nvPr>
            <p:ph type="ftr" sz="quarter" idx="11"/>
          </p:nvPr>
        </p:nvSpPr>
        <p:spPr/>
        <p:txBody>
          <a:bodyPr/>
          <a:lstStyle/>
          <a:p>
            <a:pPr>
              <a:defRPr/>
            </a:pPr>
            <a:r>
              <a:rPr lang="en-US" altLang="zh-TW"/>
              <a:t>/90</a:t>
            </a:r>
            <a:endParaRPr lang="en-US" altLang="zh-TW" dirty="0"/>
          </a:p>
        </p:txBody>
      </p:sp>
      <p:sp>
        <p:nvSpPr>
          <p:cNvPr id="40" name="投影片編號版面配置區 5"/>
          <p:cNvSpPr>
            <a:spLocks noGrp="1"/>
          </p:cNvSpPr>
          <p:nvPr>
            <p:ph type="sldNum" sz="quarter" idx="12"/>
          </p:nvPr>
        </p:nvSpPr>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fld id="{39EF7A38-DB88-4655-BE12-3DA73671DCC5}" type="slidenum">
              <a:rPr lang="en-US" altLang="zh-TW">
                <a:latin typeface="+mn-lt"/>
              </a:rPr>
              <a:pPr eaLnBrk="1" hangingPunct="1"/>
              <a:t>87</a:t>
            </a:fld>
            <a:endParaRPr lang="en-US" altLang="zh-TW" dirty="0">
              <a:latin typeface="+mn-lt"/>
            </a:endParaRPr>
          </a:p>
        </p:txBody>
      </p:sp>
      <p:sp>
        <p:nvSpPr>
          <p:cNvPr id="9221" name="Rectangle 2"/>
          <p:cNvSpPr>
            <a:spLocks noGrp="1" noChangeArrowheads="1"/>
          </p:cNvSpPr>
          <p:nvPr>
            <p:ph type="title"/>
          </p:nvPr>
        </p:nvSpPr>
        <p:spPr>
          <a:xfrm>
            <a:off x="2519363" y="69852"/>
            <a:ext cx="7086600" cy="1143000"/>
          </a:xfrm>
        </p:spPr>
        <p:txBody>
          <a:bodyPr/>
          <a:lstStyle/>
          <a:p>
            <a:pPr eaLnBrk="1" hangingPunct="1"/>
            <a:r>
              <a:rPr lang="en-US" altLang="zh-TW" dirty="0"/>
              <a:t>Real-Time Task Model</a:t>
            </a:r>
          </a:p>
        </p:txBody>
      </p:sp>
      <p:sp>
        <p:nvSpPr>
          <p:cNvPr id="9222" name="Rectangle 3"/>
          <p:cNvSpPr>
            <a:spLocks noChangeArrowheads="1"/>
          </p:cNvSpPr>
          <p:nvPr/>
        </p:nvSpPr>
        <p:spPr bwMode="auto">
          <a:xfrm>
            <a:off x="2468563" y="1310855"/>
            <a:ext cx="70866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eaLnBrk="1" hangingPunct="1">
              <a:spcBef>
                <a:spcPct val="20000"/>
              </a:spcBef>
              <a:buFontTx/>
              <a:buBlip>
                <a:blip r:embed="rId3"/>
              </a:buBlip>
            </a:pPr>
            <a:r>
              <a:rPr lang="en-US" altLang="zh-TW" sz="2800">
                <a:latin typeface="Arial" panose="020B0604020202020204" pitchFamily="34" charset="0"/>
              </a:rPr>
              <a:t>Periodic Task Model</a:t>
            </a:r>
          </a:p>
          <a:p>
            <a:pPr lvl="1" algn="l" eaLnBrk="1" hangingPunct="1">
              <a:spcBef>
                <a:spcPct val="20000"/>
              </a:spcBef>
              <a:buSzPct val="80000"/>
              <a:buFontTx/>
              <a:buBlip>
                <a:blip r:embed="rId4"/>
              </a:buBlip>
            </a:pPr>
            <a:r>
              <a:rPr lang="en-US" altLang="zh-TW" sz="2800">
                <a:latin typeface="Arial" panose="020B0604020202020204" pitchFamily="34" charset="0"/>
              </a:rPr>
              <a:t>parameters are known </a:t>
            </a:r>
            <a:r>
              <a:rPr lang="en-US" altLang="zh-TW" sz="2800" i="1">
                <a:latin typeface="Arial" panose="020B0604020202020204" pitchFamily="34" charset="0"/>
              </a:rPr>
              <a:t>a priori</a:t>
            </a:r>
            <a:endParaRPr lang="en-US" altLang="zh-TW" sz="2800">
              <a:latin typeface="Arial" panose="020B0604020202020204" pitchFamily="34" charset="0"/>
            </a:endParaRPr>
          </a:p>
          <a:p>
            <a:pPr lvl="1" algn="l" eaLnBrk="1" hangingPunct="1">
              <a:spcBef>
                <a:spcPct val="20000"/>
              </a:spcBef>
              <a:buSzPct val="80000"/>
            </a:pPr>
            <a:endParaRPr lang="en-US" altLang="zh-TW" sz="2400">
              <a:latin typeface="Arial" panose="020B0604020202020204" pitchFamily="34" charset="0"/>
            </a:endParaRPr>
          </a:p>
          <a:p>
            <a:pPr lvl="1" algn="l" eaLnBrk="1" hangingPunct="1">
              <a:spcBef>
                <a:spcPct val="20000"/>
              </a:spcBef>
              <a:buSzPct val="80000"/>
            </a:pPr>
            <a:endParaRPr lang="en-US" altLang="zh-TW" sz="2400">
              <a:latin typeface="Arial" panose="020B0604020202020204" pitchFamily="34" charset="0"/>
            </a:endParaRPr>
          </a:p>
          <a:p>
            <a:pPr lvl="1" algn="l" eaLnBrk="1" hangingPunct="1">
              <a:spcBef>
                <a:spcPct val="20000"/>
              </a:spcBef>
              <a:buSzPct val="80000"/>
            </a:pPr>
            <a:endParaRPr lang="en-US" altLang="zh-TW" sz="2400">
              <a:latin typeface="Arial" panose="020B0604020202020204" pitchFamily="34" charset="0"/>
            </a:endParaRPr>
          </a:p>
          <a:p>
            <a:pPr algn="l" eaLnBrk="1" hangingPunct="1">
              <a:spcBef>
                <a:spcPct val="20000"/>
              </a:spcBef>
            </a:pPr>
            <a:endParaRPr lang="en-US" altLang="zh-TW" sz="2800">
              <a:latin typeface="Arial" panose="020B0604020202020204" pitchFamily="34" charset="0"/>
            </a:endParaRPr>
          </a:p>
          <a:p>
            <a:pPr algn="l" eaLnBrk="1" hangingPunct="1">
              <a:spcBef>
                <a:spcPct val="20000"/>
              </a:spcBef>
              <a:buFontTx/>
              <a:buBlip>
                <a:blip r:embed="rId3"/>
              </a:buBlip>
            </a:pPr>
            <a:endParaRPr lang="en-US" altLang="zh-TW" sz="3200">
              <a:latin typeface="Arial" panose="020B0604020202020204" pitchFamily="34" charset="0"/>
            </a:endParaRPr>
          </a:p>
        </p:txBody>
      </p:sp>
      <p:sp>
        <p:nvSpPr>
          <p:cNvPr id="9223" name="Line 4"/>
          <p:cNvSpPr>
            <a:spLocks noChangeShapeType="1"/>
          </p:cNvSpPr>
          <p:nvPr/>
        </p:nvSpPr>
        <p:spPr bwMode="auto">
          <a:xfrm>
            <a:off x="3752851" y="3349205"/>
            <a:ext cx="1249363" cy="1587"/>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24" name="Line 5"/>
          <p:cNvSpPr>
            <a:spLocks noChangeShapeType="1"/>
          </p:cNvSpPr>
          <p:nvPr/>
        </p:nvSpPr>
        <p:spPr bwMode="auto">
          <a:xfrm>
            <a:off x="3744913" y="3076155"/>
            <a:ext cx="0" cy="276225"/>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25" name="Line 6"/>
          <p:cNvSpPr>
            <a:spLocks noChangeShapeType="1"/>
          </p:cNvSpPr>
          <p:nvPr/>
        </p:nvSpPr>
        <p:spPr bwMode="auto">
          <a:xfrm flipV="1">
            <a:off x="5000626" y="3349205"/>
            <a:ext cx="1236663" cy="1587"/>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26" name="Line 7"/>
          <p:cNvSpPr>
            <a:spLocks noChangeShapeType="1"/>
          </p:cNvSpPr>
          <p:nvPr/>
        </p:nvSpPr>
        <p:spPr bwMode="auto">
          <a:xfrm>
            <a:off x="5005389" y="3074567"/>
            <a:ext cx="1587" cy="276225"/>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27" name="Line 8"/>
          <p:cNvSpPr>
            <a:spLocks noChangeShapeType="1"/>
          </p:cNvSpPr>
          <p:nvPr/>
        </p:nvSpPr>
        <p:spPr bwMode="auto">
          <a:xfrm>
            <a:off x="6235700" y="3350791"/>
            <a:ext cx="1493838"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28" name="Line 9"/>
          <p:cNvSpPr>
            <a:spLocks noChangeShapeType="1"/>
          </p:cNvSpPr>
          <p:nvPr/>
        </p:nvSpPr>
        <p:spPr bwMode="auto">
          <a:xfrm flipH="1">
            <a:off x="6234114" y="3074566"/>
            <a:ext cx="1587" cy="280988"/>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29" name="Rectangle 10"/>
          <p:cNvSpPr>
            <a:spLocks noChangeArrowheads="1"/>
          </p:cNvSpPr>
          <p:nvPr/>
        </p:nvSpPr>
        <p:spPr bwMode="auto">
          <a:xfrm>
            <a:off x="3744914" y="3211091"/>
            <a:ext cx="382587" cy="139700"/>
          </a:xfrm>
          <a:prstGeom prst="rect">
            <a:avLst/>
          </a:prstGeom>
          <a:solidFill>
            <a:srgbClr val="000000"/>
          </a:solidFill>
          <a:ln w="19050">
            <a:solidFill>
              <a:srgbClr val="000000"/>
            </a:solidFill>
            <a:miter lim="800000"/>
            <a:headEnd/>
            <a:tailEnd/>
          </a:ln>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9230" name="Rectangle 11"/>
          <p:cNvSpPr>
            <a:spLocks noChangeArrowheads="1"/>
          </p:cNvSpPr>
          <p:nvPr/>
        </p:nvSpPr>
        <p:spPr bwMode="auto">
          <a:xfrm>
            <a:off x="5745164" y="3203154"/>
            <a:ext cx="382587" cy="139700"/>
          </a:xfrm>
          <a:prstGeom prst="rect">
            <a:avLst/>
          </a:prstGeom>
          <a:solidFill>
            <a:srgbClr val="000000"/>
          </a:solidFill>
          <a:ln w="19050">
            <a:solidFill>
              <a:srgbClr val="000000"/>
            </a:solidFill>
            <a:miter lim="800000"/>
            <a:headEnd/>
            <a:tailEnd/>
          </a:ln>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9231" name="Rectangle 12"/>
          <p:cNvSpPr>
            <a:spLocks noChangeArrowheads="1"/>
          </p:cNvSpPr>
          <p:nvPr/>
        </p:nvSpPr>
        <p:spPr bwMode="auto">
          <a:xfrm>
            <a:off x="6797675" y="3203154"/>
            <a:ext cx="236538" cy="139700"/>
          </a:xfrm>
          <a:prstGeom prst="rect">
            <a:avLst/>
          </a:prstGeom>
          <a:solidFill>
            <a:srgbClr val="000000"/>
          </a:solidFill>
          <a:ln w="19050">
            <a:solidFill>
              <a:srgbClr val="000000"/>
            </a:solidFill>
            <a:miter lim="800000"/>
            <a:headEnd/>
            <a:tailEnd/>
          </a:ln>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9232" name="Line 13"/>
          <p:cNvSpPr>
            <a:spLocks noChangeShapeType="1"/>
          </p:cNvSpPr>
          <p:nvPr/>
        </p:nvSpPr>
        <p:spPr bwMode="auto">
          <a:xfrm>
            <a:off x="7475538" y="3072979"/>
            <a:ext cx="0" cy="277812"/>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33" name="Line 14"/>
          <p:cNvSpPr>
            <a:spLocks noChangeShapeType="1"/>
          </p:cNvSpPr>
          <p:nvPr/>
        </p:nvSpPr>
        <p:spPr bwMode="auto">
          <a:xfrm>
            <a:off x="4997450" y="2818980"/>
            <a:ext cx="0" cy="204787"/>
          </a:xfrm>
          <a:prstGeom prst="line">
            <a:avLst/>
          </a:prstGeom>
          <a:noFill/>
          <a:ln w="19050">
            <a:solidFill>
              <a:srgbClr val="00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zh-TW" altLang="en-US"/>
          </a:p>
        </p:txBody>
      </p:sp>
      <p:sp>
        <p:nvSpPr>
          <p:cNvPr id="9234" name="Line 15"/>
          <p:cNvSpPr>
            <a:spLocks noChangeShapeType="1"/>
          </p:cNvSpPr>
          <p:nvPr/>
        </p:nvSpPr>
        <p:spPr bwMode="auto">
          <a:xfrm flipH="1">
            <a:off x="3748089" y="2822154"/>
            <a:ext cx="1587" cy="201612"/>
          </a:xfrm>
          <a:prstGeom prst="line">
            <a:avLst/>
          </a:prstGeom>
          <a:noFill/>
          <a:ln w="19050">
            <a:solidFill>
              <a:srgbClr val="000000"/>
            </a:solidFill>
            <a:round/>
            <a:headEnd type="none" w="sm" len="sm"/>
            <a:tailEnd type="stealth" w="sm" len="sm"/>
          </a:ln>
          <a:extLst>
            <a:ext uri="{909E8E84-426E-40DD-AFC4-6F175D3DCCD1}">
              <a14:hiddenFill xmlns:a14="http://schemas.microsoft.com/office/drawing/2010/main">
                <a:noFill/>
              </a14:hiddenFill>
            </a:ext>
          </a:extLst>
        </p:spPr>
        <p:txBody>
          <a:bodyPr/>
          <a:lstStyle/>
          <a:p>
            <a:endParaRPr lang="zh-TW" altLang="en-US"/>
          </a:p>
        </p:txBody>
      </p:sp>
      <p:sp>
        <p:nvSpPr>
          <p:cNvPr id="9235" name="Rectangle 16"/>
          <p:cNvSpPr>
            <a:spLocks noChangeArrowheads="1"/>
          </p:cNvSpPr>
          <p:nvPr/>
        </p:nvSpPr>
        <p:spPr bwMode="auto">
          <a:xfrm>
            <a:off x="5149851" y="3671467"/>
            <a:ext cx="2403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i="1" u="sng">
                <a:solidFill>
                  <a:srgbClr val="0000FF"/>
                </a:solidFill>
                <a:latin typeface="Times New Roman" panose="02020603050405020304" pitchFamily="18" charset="0"/>
              </a:rPr>
              <a:t>worst-case execution time</a:t>
            </a:r>
            <a:endParaRPr lang="en-US" altLang="zh-TW" u="sng">
              <a:solidFill>
                <a:srgbClr val="0000FF"/>
              </a:solidFill>
              <a:latin typeface="Times New Roman" panose="02020603050405020304" pitchFamily="18" charset="0"/>
            </a:endParaRPr>
          </a:p>
        </p:txBody>
      </p:sp>
      <p:sp>
        <p:nvSpPr>
          <p:cNvPr id="9236" name="Rectangle 17"/>
          <p:cNvSpPr>
            <a:spLocks noChangeArrowheads="1"/>
          </p:cNvSpPr>
          <p:nvPr/>
        </p:nvSpPr>
        <p:spPr bwMode="auto">
          <a:xfrm>
            <a:off x="4130675" y="3666705"/>
            <a:ext cx="8397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i="1" u="sng">
                <a:solidFill>
                  <a:srgbClr val="0000FF"/>
                </a:solidFill>
                <a:latin typeface="Times New Roman" panose="02020603050405020304" pitchFamily="18" charset="0"/>
              </a:rPr>
              <a:t>period</a:t>
            </a:r>
            <a:endParaRPr lang="en-US" altLang="zh-TW" u="sng">
              <a:latin typeface="Times New Roman" panose="02020603050405020304" pitchFamily="18" charset="0"/>
            </a:endParaRPr>
          </a:p>
        </p:txBody>
      </p:sp>
      <p:sp>
        <p:nvSpPr>
          <p:cNvPr id="9237" name="Line 18"/>
          <p:cNvSpPr>
            <a:spLocks noChangeShapeType="1"/>
          </p:cNvSpPr>
          <p:nvPr/>
        </p:nvSpPr>
        <p:spPr bwMode="auto">
          <a:xfrm flipV="1">
            <a:off x="3768725" y="3523830"/>
            <a:ext cx="1220788" cy="1587"/>
          </a:xfrm>
          <a:prstGeom prst="line">
            <a:avLst/>
          </a:prstGeom>
          <a:noFill/>
          <a:ln w="19050">
            <a:solidFill>
              <a:srgbClr val="000000"/>
            </a:solidFill>
            <a:prstDash val="sysDot"/>
            <a:round/>
            <a:headEnd type="arrow" w="sm" len="sm"/>
            <a:tailEnd type="arrow" w="sm" len="sm"/>
          </a:ln>
          <a:extLst>
            <a:ext uri="{909E8E84-426E-40DD-AFC4-6F175D3DCCD1}">
              <a14:hiddenFill xmlns:a14="http://schemas.microsoft.com/office/drawing/2010/main">
                <a:noFill/>
              </a14:hiddenFill>
            </a:ext>
          </a:extLst>
        </p:spPr>
        <p:txBody>
          <a:bodyPr/>
          <a:lstStyle/>
          <a:p>
            <a:endParaRPr lang="zh-TW" altLang="en-US"/>
          </a:p>
        </p:txBody>
      </p:sp>
      <p:sp>
        <p:nvSpPr>
          <p:cNvPr id="9238" name="Line 19"/>
          <p:cNvSpPr>
            <a:spLocks noChangeShapeType="1"/>
          </p:cNvSpPr>
          <p:nvPr/>
        </p:nvSpPr>
        <p:spPr bwMode="auto">
          <a:xfrm flipH="1">
            <a:off x="3746500" y="3438105"/>
            <a:ext cx="0" cy="160337"/>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39" name="Line 20"/>
          <p:cNvSpPr>
            <a:spLocks noChangeShapeType="1"/>
          </p:cNvSpPr>
          <p:nvPr/>
        </p:nvSpPr>
        <p:spPr bwMode="auto">
          <a:xfrm>
            <a:off x="4997450" y="3438105"/>
            <a:ext cx="0" cy="160337"/>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nvGrpSpPr>
          <p:cNvPr id="9240" name="Group 21"/>
          <p:cNvGrpSpPr>
            <a:grpSpLocks/>
          </p:cNvGrpSpPr>
          <p:nvPr/>
        </p:nvGrpSpPr>
        <p:grpSpPr bwMode="auto">
          <a:xfrm>
            <a:off x="5767389" y="3441280"/>
            <a:ext cx="376237" cy="160337"/>
            <a:chOff x="0" y="27"/>
            <a:chExt cx="20000" cy="19950"/>
          </a:xfrm>
        </p:grpSpPr>
        <p:sp>
          <p:nvSpPr>
            <p:cNvPr id="9254" name="Line 22"/>
            <p:cNvSpPr>
              <a:spLocks noChangeShapeType="1"/>
            </p:cNvSpPr>
            <p:nvPr/>
          </p:nvSpPr>
          <p:spPr bwMode="auto">
            <a:xfrm>
              <a:off x="1300" y="10827"/>
              <a:ext cx="18267" cy="150"/>
            </a:xfrm>
            <a:prstGeom prst="line">
              <a:avLst/>
            </a:prstGeom>
            <a:noFill/>
            <a:ln w="19050">
              <a:solidFill>
                <a:srgbClr val="000000"/>
              </a:solidFill>
              <a:prstDash val="sysDot"/>
              <a:round/>
              <a:headEnd type="arrow" w="sm" len="sm"/>
              <a:tailEnd type="arrow" w="sm" len="sm"/>
            </a:ln>
            <a:extLst>
              <a:ext uri="{909E8E84-426E-40DD-AFC4-6F175D3DCCD1}">
                <a14:hiddenFill xmlns:a14="http://schemas.microsoft.com/office/drawing/2010/main">
                  <a:noFill/>
                </a14:hiddenFill>
              </a:ext>
            </a:extLst>
          </p:spPr>
          <p:txBody>
            <a:bodyPr/>
            <a:lstStyle/>
            <a:p>
              <a:endParaRPr lang="zh-TW" altLang="en-US"/>
            </a:p>
          </p:txBody>
        </p:sp>
        <p:sp>
          <p:nvSpPr>
            <p:cNvPr id="9255" name="Line 23"/>
            <p:cNvSpPr>
              <a:spLocks noChangeShapeType="1"/>
            </p:cNvSpPr>
            <p:nvPr/>
          </p:nvSpPr>
          <p:spPr bwMode="auto">
            <a:xfrm>
              <a:off x="0" y="27"/>
              <a:ext cx="73" cy="1995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56" name="Line 24"/>
            <p:cNvSpPr>
              <a:spLocks noChangeShapeType="1"/>
            </p:cNvSpPr>
            <p:nvPr/>
          </p:nvSpPr>
          <p:spPr bwMode="auto">
            <a:xfrm>
              <a:off x="19928" y="27"/>
              <a:ext cx="72" cy="1995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
        <p:nvSpPr>
          <p:cNvPr id="9241" name="Rectangle 25"/>
          <p:cNvSpPr>
            <a:spLocks noChangeArrowheads="1"/>
          </p:cNvSpPr>
          <p:nvPr/>
        </p:nvSpPr>
        <p:spPr bwMode="auto">
          <a:xfrm>
            <a:off x="3148014" y="2201441"/>
            <a:ext cx="1228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i="1" u="sng">
                <a:solidFill>
                  <a:srgbClr val="0000FF"/>
                </a:solidFill>
                <a:latin typeface="Times New Roman" panose="02020603050405020304" pitchFamily="18" charset="0"/>
              </a:rPr>
              <a:t>request time ready time</a:t>
            </a:r>
          </a:p>
        </p:txBody>
      </p:sp>
      <p:sp>
        <p:nvSpPr>
          <p:cNvPr id="9242" name="Rectangle 26"/>
          <p:cNvSpPr>
            <a:spLocks noChangeArrowheads="1"/>
          </p:cNvSpPr>
          <p:nvPr/>
        </p:nvSpPr>
        <p:spPr bwMode="auto">
          <a:xfrm>
            <a:off x="4516439" y="2491954"/>
            <a:ext cx="1025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i="1" u="sng">
                <a:solidFill>
                  <a:srgbClr val="0000FF"/>
                </a:solidFill>
                <a:latin typeface="Times New Roman" panose="02020603050405020304" pitchFamily="18" charset="0"/>
              </a:rPr>
              <a:t>deadline</a:t>
            </a:r>
            <a:endParaRPr lang="en-US" altLang="zh-TW" u="sng">
              <a:latin typeface="Times New Roman" panose="02020603050405020304" pitchFamily="18" charset="0"/>
            </a:endParaRPr>
          </a:p>
        </p:txBody>
      </p:sp>
      <p:sp>
        <p:nvSpPr>
          <p:cNvPr id="9243" name="Rectangle 27"/>
          <p:cNvSpPr>
            <a:spLocks noChangeArrowheads="1"/>
          </p:cNvSpPr>
          <p:nvPr/>
        </p:nvSpPr>
        <p:spPr bwMode="auto">
          <a:xfrm>
            <a:off x="7151688" y="3209505"/>
            <a:ext cx="260350" cy="136525"/>
          </a:xfrm>
          <a:prstGeom prst="rect">
            <a:avLst/>
          </a:prstGeom>
          <a:solidFill>
            <a:srgbClr val="000000"/>
          </a:solidFill>
          <a:ln w="19050">
            <a:solidFill>
              <a:srgbClr val="000000"/>
            </a:solidFill>
            <a:miter lim="800000"/>
            <a:headEnd/>
            <a:tailEnd/>
          </a:ln>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grpSp>
        <p:nvGrpSpPr>
          <p:cNvPr id="3" name="Group 28"/>
          <p:cNvGrpSpPr>
            <a:grpSpLocks/>
          </p:cNvGrpSpPr>
          <p:nvPr/>
        </p:nvGrpSpPr>
        <p:grpSpPr bwMode="auto">
          <a:xfrm>
            <a:off x="5365751" y="2496717"/>
            <a:ext cx="2651125" cy="671513"/>
            <a:chOff x="2209" y="1803"/>
            <a:chExt cx="1670" cy="423"/>
          </a:xfrm>
        </p:grpSpPr>
        <p:sp>
          <p:nvSpPr>
            <p:cNvPr id="9246" name="Line 29"/>
            <p:cNvSpPr>
              <a:spLocks noChangeShapeType="1"/>
            </p:cNvSpPr>
            <p:nvPr/>
          </p:nvSpPr>
          <p:spPr bwMode="auto">
            <a:xfrm>
              <a:off x="2362" y="1997"/>
              <a:ext cx="87" cy="220"/>
            </a:xfrm>
            <a:prstGeom prst="line">
              <a:avLst/>
            </a:prstGeom>
            <a:noFill/>
            <a:ln w="12700">
              <a:solidFill>
                <a:srgbClr val="000000"/>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47" name="Line 30"/>
            <p:cNvSpPr>
              <a:spLocks noChangeShapeType="1"/>
            </p:cNvSpPr>
            <p:nvPr/>
          </p:nvSpPr>
          <p:spPr bwMode="auto">
            <a:xfrm>
              <a:off x="2681" y="1997"/>
              <a:ext cx="0" cy="229"/>
            </a:xfrm>
            <a:prstGeom prst="line">
              <a:avLst/>
            </a:prstGeom>
            <a:noFill/>
            <a:ln w="12700">
              <a:solidFill>
                <a:srgbClr val="000000"/>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48" name="Rectangle 31"/>
            <p:cNvSpPr>
              <a:spLocks noChangeArrowheads="1"/>
            </p:cNvSpPr>
            <p:nvPr/>
          </p:nvSpPr>
          <p:spPr bwMode="auto">
            <a:xfrm>
              <a:off x="2209" y="1803"/>
              <a:ext cx="31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i="1" u="sng">
                  <a:solidFill>
                    <a:srgbClr val="008000"/>
                  </a:solidFill>
                  <a:latin typeface="Times New Roman" panose="02020603050405020304" pitchFamily="18" charset="0"/>
                </a:rPr>
                <a:t>start</a:t>
              </a:r>
              <a:endParaRPr lang="en-US" altLang="zh-TW" i="1" u="sng">
                <a:solidFill>
                  <a:srgbClr val="0000FF"/>
                </a:solidFill>
                <a:latin typeface="Times New Roman" panose="02020603050405020304" pitchFamily="18" charset="0"/>
              </a:endParaRPr>
            </a:p>
          </p:txBody>
        </p:sp>
        <p:sp>
          <p:nvSpPr>
            <p:cNvPr id="9249" name="Rectangle 32"/>
            <p:cNvSpPr>
              <a:spLocks noChangeArrowheads="1"/>
            </p:cNvSpPr>
            <p:nvPr/>
          </p:nvSpPr>
          <p:spPr bwMode="auto">
            <a:xfrm>
              <a:off x="2544" y="1804"/>
              <a:ext cx="36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i="1" u="sng">
                  <a:solidFill>
                    <a:srgbClr val="008000"/>
                  </a:solidFill>
                  <a:latin typeface="Times New Roman" panose="02020603050405020304" pitchFamily="18" charset="0"/>
                </a:rPr>
                <a:t>finish</a:t>
              </a:r>
              <a:endParaRPr lang="en-US" altLang="zh-TW" u="sng">
                <a:latin typeface="Times New Roman" panose="02020603050405020304" pitchFamily="18" charset="0"/>
              </a:endParaRPr>
            </a:p>
          </p:txBody>
        </p:sp>
        <p:sp>
          <p:nvSpPr>
            <p:cNvPr id="9250" name="Line 33"/>
            <p:cNvSpPr>
              <a:spLocks noChangeShapeType="1"/>
            </p:cNvSpPr>
            <p:nvPr/>
          </p:nvSpPr>
          <p:spPr bwMode="auto">
            <a:xfrm>
              <a:off x="3251" y="2011"/>
              <a:ext cx="0" cy="208"/>
            </a:xfrm>
            <a:prstGeom prst="line">
              <a:avLst/>
            </a:prstGeom>
            <a:noFill/>
            <a:ln w="12700">
              <a:solidFill>
                <a:srgbClr val="000000"/>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51" name="Line 34"/>
            <p:cNvSpPr>
              <a:spLocks noChangeShapeType="1"/>
            </p:cNvSpPr>
            <p:nvPr/>
          </p:nvSpPr>
          <p:spPr bwMode="auto">
            <a:xfrm flipH="1">
              <a:off x="3330" y="2012"/>
              <a:ext cx="181" cy="207"/>
            </a:xfrm>
            <a:prstGeom prst="line">
              <a:avLst/>
            </a:prstGeom>
            <a:noFill/>
            <a:ln w="12700">
              <a:solidFill>
                <a:srgbClr val="000000"/>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9252" name="Rectangle 35"/>
            <p:cNvSpPr>
              <a:spLocks noChangeArrowheads="1"/>
            </p:cNvSpPr>
            <p:nvPr/>
          </p:nvSpPr>
          <p:spPr bwMode="auto">
            <a:xfrm>
              <a:off x="2904" y="1805"/>
              <a:ext cx="51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i="1" u="sng">
                  <a:solidFill>
                    <a:srgbClr val="008000"/>
                  </a:solidFill>
                  <a:latin typeface="Times New Roman" panose="02020603050405020304" pitchFamily="18" charset="0"/>
                </a:rPr>
                <a:t>preempt</a:t>
              </a:r>
              <a:endParaRPr lang="en-US" altLang="zh-TW" i="1" u="sng">
                <a:solidFill>
                  <a:srgbClr val="0000FF"/>
                </a:solidFill>
                <a:latin typeface="Times New Roman" panose="02020603050405020304" pitchFamily="18" charset="0"/>
              </a:endParaRPr>
            </a:p>
          </p:txBody>
        </p:sp>
        <p:sp>
          <p:nvSpPr>
            <p:cNvPr id="9253" name="Rectangle 36"/>
            <p:cNvSpPr>
              <a:spLocks noChangeArrowheads="1"/>
            </p:cNvSpPr>
            <p:nvPr/>
          </p:nvSpPr>
          <p:spPr bwMode="auto">
            <a:xfrm>
              <a:off x="3417" y="1809"/>
              <a:ext cx="4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a:r>
                <a:rPr lang="en-US" altLang="zh-TW" i="1" u="sng">
                  <a:solidFill>
                    <a:srgbClr val="008000"/>
                  </a:solidFill>
                  <a:latin typeface="Times New Roman" panose="02020603050405020304" pitchFamily="18" charset="0"/>
                </a:rPr>
                <a:t>resume</a:t>
              </a:r>
              <a:endParaRPr lang="en-US" altLang="zh-TW" u="sng">
                <a:latin typeface="Times New Roman" panose="02020603050405020304" pitchFamily="18" charset="0"/>
              </a:endParaRPr>
            </a:p>
          </p:txBody>
        </p:sp>
      </p:grpSp>
      <p:sp>
        <p:nvSpPr>
          <p:cNvPr id="331813" name="Rectangle 37"/>
          <p:cNvSpPr>
            <a:spLocks noChangeArrowheads="1"/>
          </p:cNvSpPr>
          <p:nvPr/>
        </p:nvSpPr>
        <p:spPr bwMode="auto">
          <a:xfrm>
            <a:off x="2519363" y="4255666"/>
            <a:ext cx="7086600"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eaLnBrk="1" hangingPunct="1">
              <a:spcBef>
                <a:spcPct val="20000"/>
              </a:spcBef>
              <a:buFontTx/>
              <a:buBlip>
                <a:blip r:embed="rId3"/>
              </a:buBlip>
            </a:pPr>
            <a:r>
              <a:rPr lang="en-US" altLang="zh-TW" sz="2800" dirty="0">
                <a:latin typeface="Arial" panose="020B0604020202020204" pitchFamily="34" charset="0"/>
              </a:rPr>
              <a:t>Predictability vs. </a:t>
            </a:r>
            <a:r>
              <a:rPr lang="en-US" altLang="zh-TW" sz="2800" dirty="0" err="1">
                <a:latin typeface="Arial" panose="020B0604020202020204" pitchFamily="34" charset="0"/>
              </a:rPr>
              <a:t>Schedulability</a:t>
            </a:r>
            <a:endParaRPr lang="en-US" altLang="zh-TW" sz="2800" dirty="0">
              <a:latin typeface="Arial" panose="020B0604020202020204" pitchFamily="34" charset="0"/>
            </a:endParaRPr>
          </a:p>
          <a:p>
            <a:pPr lvl="1" algn="l" eaLnBrk="1" hangingPunct="1">
              <a:spcBef>
                <a:spcPct val="20000"/>
              </a:spcBef>
              <a:buSzPct val="80000"/>
              <a:buFontTx/>
              <a:buBlip>
                <a:blip r:embed="rId4"/>
              </a:buBlip>
            </a:pPr>
            <a:r>
              <a:rPr lang="en-US" altLang="zh-TW" sz="2800" dirty="0">
                <a:latin typeface="Arial" panose="020B0604020202020204" pitchFamily="34" charset="0"/>
              </a:rPr>
              <a:t>high predictability and </a:t>
            </a:r>
            <a:r>
              <a:rPr lang="en-US" altLang="zh-TW" sz="2800" dirty="0" err="1">
                <a:latin typeface="Arial" panose="020B0604020202020204" pitchFamily="34" charset="0"/>
              </a:rPr>
              <a:t>schedulability</a:t>
            </a:r>
            <a:endParaRPr lang="en-US" altLang="zh-TW" sz="2800" dirty="0">
              <a:latin typeface="Arial" panose="020B0604020202020204" pitchFamily="34" charset="0"/>
            </a:endParaRPr>
          </a:p>
          <a:p>
            <a:pPr lvl="1" algn="l" eaLnBrk="1" hangingPunct="1">
              <a:spcBef>
                <a:spcPct val="20000"/>
              </a:spcBef>
              <a:buSzPct val="80000"/>
              <a:buFontTx/>
              <a:buBlip>
                <a:blip r:embed="rId4"/>
              </a:buBlip>
            </a:pPr>
            <a:r>
              <a:rPr lang="en-US" altLang="zh-TW" sz="2800" dirty="0">
                <a:latin typeface="Arial" panose="020B0604020202020204" pitchFamily="34" charset="0"/>
              </a:rPr>
              <a:t>easy-to-check </a:t>
            </a:r>
            <a:r>
              <a:rPr lang="en-US" altLang="zh-TW" sz="2800" dirty="0" err="1">
                <a:latin typeface="Arial" panose="020B0604020202020204" pitchFamily="34" charset="0"/>
              </a:rPr>
              <a:t>schedulability</a:t>
            </a:r>
            <a:r>
              <a:rPr lang="en-US" altLang="zh-TW" sz="2800" dirty="0">
                <a:latin typeface="Arial" panose="020B0604020202020204" pitchFamily="34" charset="0"/>
              </a:rPr>
              <a:t> condition</a:t>
            </a:r>
          </a:p>
          <a:p>
            <a:pPr algn="l" eaLnBrk="1" hangingPunct="1">
              <a:spcBef>
                <a:spcPct val="20000"/>
              </a:spcBef>
              <a:buBlip>
                <a:blip r:embed="rId3"/>
              </a:buBlip>
            </a:pPr>
            <a:r>
              <a:rPr lang="en-US" altLang="zh-TW" sz="2800" dirty="0">
                <a:latin typeface="Arial" panose="020B0604020202020204" pitchFamily="34" charset="0"/>
              </a:rPr>
              <a:t>Admission Control, Rate</a:t>
            </a:r>
          </a:p>
          <a:p>
            <a:pPr algn="l" eaLnBrk="1" hangingPunct="1">
              <a:spcBef>
                <a:spcPct val="20000"/>
              </a:spcBef>
              <a:buFontTx/>
              <a:buBlip>
                <a:blip r:embed="rId3"/>
              </a:buBlip>
            </a:pPr>
            <a:endParaRPr lang="en-US" altLang="zh-TW" sz="2800" dirty="0">
              <a:latin typeface="Arial" panose="020B0604020202020204" pitchFamily="34" charset="0"/>
            </a:endParaRPr>
          </a:p>
          <a:p>
            <a:pPr marL="0" indent="0" algn="l" eaLnBrk="1" hangingPunct="1">
              <a:spcBef>
                <a:spcPct val="20000"/>
              </a:spcBef>
              <a:buSzPct val="80000"/>
            </a:pPr>
            <a:endParaRPr lang="en-US" altLang="zh-TW" sz="2800" dirty="0">
              <a:latin typeface="Arial" panose="020B0604020202020204" pitchFamily="34" charset="0"/>
            </a:endParaRPr>
          </a:p>
        </p:txBody>
      </p:sp>
    </p:spTree>
    <p:extLst>
      <p:ext uri="{BB962C8B-B14F-4D97-AF65-F5344CB8AC3E}">
        <p14:creationId xmlns:p14="http://schemas.microsoft.com/office/powerpoint/2010/main" val="16407450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31813"/>
                                        </p:tgtEl>
                                        <p:attrNameLst>
                                          <p:attrName>style.visibility</p:attrName>
                                        </p:attrNameLst>
                                      </p:cBhvr>
                                      <p:to>
                                        <p:strVal val="visible"/>
                                      </p:to>
                                    </p:set>
                                    <p:anim calcmode="lin" valueType="num">
                                      <p:cBhvr additive="base">
                                        <p:cTn id="11" dur="500" fill="hold"/>
                                        <p:tgtEl>
                                          <p:spTgt spid="331813"/>
                                        </p:tgtEl>
                                        <p:attrNameLst>
                                          <p:attrName>ppt_x</p:attrName>
                                        </p:attrNameLst>
                                      </p:cBhvr>
                                      <p:tavLst>
                                        <p:tav tm="0">
                                          <p:val>
                                            <p:strVal val="#ppt_x"/>
                                          </p:val>
                                        </p:tav>
                                        <p:tav tm="100000">
                                          <p:val>
                                            <p:strVal val="#ppt_x"/>
                                          </p:val>
                                        </p:tav>
                                      </p:tavLst>
                                    </p:anim>
                                    <p:anim calcmode="lin" valueType="num">
                                      <p:cBhvr additive="base">
                                        <p:cTn id="12" dur="500" fill="hold"/>
                                        <p:tgtEl>
                                          <p:spTgt spid="3318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813"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4"/>
          <p:cNvSpPr>
            <a:spLocks noGrp="1"/>
          </p:cNvSpPr>
          <p:nvPr>
            <p:ph type="ftr" sz="quarter" idx="11"/>
          </p:nvPr>
        </p:nvSpPr>
        <p:spPr/>
        <p:txBody>
          <a:bodyPr/>
          <a:lstStyle/>
          <a:p>
            <a:pPr>
              <a:defRPr/>
            </a:pPr>
            <a:r>
              <a:rPr lang="en-US" altLang="zh-TW"/>
              <a:t>/90</a:t>
            </a:r>
            <a:endParaRPr lang="en-US" altLang="zh-TW" dirty="0"/>
          </a:p>
        </p:txBody>
      </p:sp>
      <p:sp>
        <p:nvSpPr>
          <p:cNvPr id="8" name="投影片編號版面配置區 5"/>
          <p:cNvSpPr>
            <a:spLocks noGrp="1"/>
          </p:cNvSpPr>
          <p:nvPr>
            <p:ph type="sldNum" sz="quarter" idx="12"/>
          </p:nvPr>
        </p:nvSpPr>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fld id="{3B2F55C0-ADF9-4EB6-843F-1E2CF868CCAC}" type="slidenum">
              <a:rPr lang="en-US" altLang="zh-TW">
                <a:latin typeface="+mn-lt"/>
              </a:rPr>
              <a:pPr eaLnBrk="1" hangingPunct="1"/>
              <a:t>88</a:t>
            </a:fld>
            <a:endParaRPr lang="en-US" altLang="zh-TW" dirty="0">
              <a:latin typeface="+mn-lt"/>
            </a:endParaRPr>
          </a:p>
        </p:txBody>
      </p:sp>
      <p:sp>
        <p:nvSpPr>
          <p:cNvPr id="20485" name="Rectangle 2"/>
          <p:cNvSpPr>
            <a:spLocks noChangeArrowheads="1"/>
          </p:cNvSpPr>
          <p:nvPr/>
        </p:nvSpPr>
        <p:spPr bwMode="auto">
          <a:xfrm>
            <a:off x="2135188" y="1556792"/>
            <a:ext cx="7086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eaLnBrk="1" hangingPunct="1">
              <a:spcBef>
                <a:spcPct val="20000"/>
              </a:spcBef>
              <a:buFontTx/>
              <a:buBlip>
                <a:blip r:embed="rId4"/>
              </a:buBlip>
            </a:pPr>
            <a:r>
              <a:rPr lang="en-US" altLang="zh-TW" sz="2800">
                <a:latin typeface="Arial" panose="020B0604020202020204" pitchFamily="34" charset="0"/>
              </a:rPr>
              <a:t>Time-Driven Scheduling Approach</a:t>
            </a:r>
            <a:endParaRPr lang="en-US" altLang="zh-TW" sz="3200">
              <a:latin typeface="Arial" panose="020B0604020202020204" pitchFamily="34" charset="0"/>
            </a:endParaRPr>
          </a:p>
          <a:p>
            <a:pPr lvl="1" algn="l" eaLnBrk="1" hangingPunct="1">
              <a:spcBef>
                <a:spcPct val="20000"/>
              </a:spcBef>
              <a:buSzPct val="80000"/>
              <a:buFontTx/>
              <a:buBlip>
                <a:blip r:embed="rId5"/>
              </a:buBlip>
            </a:pPr>
            <a:r>
              <a:rPr lang="en-US" altLang="zh-TW" sz="2400">
                <a:latin typeface="Arial" panose="020B0604020202020204" pitchFamily="34" charset="0"/>
              </a:rPr>
              <a:t>widely used </a:t>
            </a:r>
          </a:p>
          <a:p>
            <a:pPr lvl="1" algn="l" eaLnBrk="1" hangingPunct="1">
              <a:spcBef>
                <a:spcPct val="20000"/>
              </a:spcBef>
              <a:buSzPct val="80000"/>
              <a:buFontTx/>
              <a:buBlip>
                <a:blip r:embed="rId5"/>
              </a:buBlip>
            </a:pPr>
            <a:r>
              <a:rPr lang="en-US" altLang="zh-TW" sz="2400">
                <a:latin typeface="Arial" panose="020B0604020202020204" pitchFamily="34" charset="0"/>
              </a:rPr>
              <a:t>inflexible, efficient</a:t>
            </a:r>
          </a:p>
          <a:p>
            <a:pPr lvl="1" algn="l" eaLnBrk="1" hangingPunct="1">
              <a:spcBef>
                <a:spcPct val="20000"/>
              </a:spcBef>
              <a:buSzPct val="80000"/>
              <a:buFontTx/>
              <a:buBlip>
                <a:blip r:embed="rId5"/>
              </a:buBlip>
            </a:pPr>
            <a:r>
              <a:rPr lang="en-US" altLang="zh-TW" sz="2400">
                <a:latin typeface="Arial" panose="020B0604020202020204" pitchFamily="34" charset="0"/>
              </a:rPr>
              <a:t>large space needed</a:t>
            </a:r>
          </a:p>
          <a:p>
            <a:pPr lvl="2" algn="l" eaLnBrk="1" hangingPunct="1">
              <a:spcBef>
                <a:spcPct val="20000"/>
              </a:spcBef>
              <a:buSzPct val="70000"/>
              <a:buFontTx/>
              <a:buBlip>
                <a:blip r:embed="rId6"/>
              </a:buBlip>
            </a:pPr>
            <a:r>
              <a:rPr lang="en-US" altLang="zh-TW" sz="2000">
                <a:latin typeface="Arial" panose="020B0604020202020204" pitchFamily="34" charset="0"/>
              </a:rPr>
              <a:t>e.g. </a:t>
            </a:r>
            <a:r>
              <a:rPr lang="en-US" altLang="zh-TW" sz="2000">
                <a:solidFill>
                  <a:srgbClr val="FF5050"/>
                </a:solidFill>
                <a:latin typeface="Arial" panose="020B0604020202020204" pitchFamily="34" charset="0"/>
              </a:rPr>
              <a:t>cyclic executive</a:t>
            </a:r>
            <a:endParaRPr lang="en-US" altLang="zh-TW" sz="2000">
              <a:solidFill>
                <a:schemeClr val="accent2"/>
              </a:solidFill>
              <a:latin typeface="Arial" panose="020B0604020202020204" pitchFamily="34" charset="0"/>
            </a:endParaRPr>
          </a:p>
          <a:p>
            <a:pPr algn="l" eaLnBrk="1" hangingPunct="1">
              <a:spcBef>
                <a:spcPct val="20000"/>
              </a:spcBef>
              <a:buFontTx/>
              <a:buBlip>
                <a:blip r:embed="rId4"/>
              </a:buBlip>
            </a:pPr>
            <a:r>
              <a:rPr lang="en-US" altLang="zh-TW" sz="2800">
                <a:latin typeface="Arial" panose="020B0604020202020204" pitchFamily="34" charset="0"/>
              </a:rPr>
              <a:t>Priority-Driven Scheduling Approach</a:t>
            </a:r>
          </a:p>
          <a:p>
            <a:pPr lvl="1" algn="l" eaLnBrk="1" hangingPunct="1">
              <a:spcBef>
                <a:spcPct val="20000"/>
              </a:spcBef>
              <a:buSzPct val="80000"/>
              <a:buFontTx/>
              <a:buBlip>
                <a:blip r:embed="rId5"/>
              </a:buBlip>
            </a:pPr>
            <a:r>
              <a:rPr lang="en-US" altLang="zh-TW" sz="2400">
                <a:latin typeface="Arial" panose="020B0604020202020204" pitchFamily="34" charset="0"/>
              </a:rPr>
              <a:t>dynamic-priority </a:t>
            </a:r>
          </a:p>
          <a:p>
            <a:pPr lvl="2" algn="l" eaLnBrk="1" hangingPunct="1">
              <a:spcBef>
                <a:spcPct val="20000"/>
              </a:spcBef>
              <a:buSzPct val="70000"/>
              <a:buFontTx/>
              <a:buBlip>
                <a:blip r:embed="rId6"/>
              </a:buBlip>
            </a:pPr>
            <a:r>
              <a:rPr lang="en-US" altLang="zh-TW" sz="2000">
                <a:latin typeface="Arial" panose="020B0604020202020204" pitchFamily="34" charset="0"/>
              </a:rPr>
              <a:t>e.g. </a:t>
            </a:r>
            <a:r>
              <a:rPr lang="en-US" altLang="zh-TW" sz="2000">
                <a:solidFill>
                  <a:srgbClr val="FF5050"/>
                </a:solidFill>
                <a:latin typeface="Arial" panose="020B0604020202020204" pitchFamily="34" charset="0"/>
              </a:rPr>
              <a:t>earliest deadline first</a:t>
            </a:r>
            <a:r>
              <a:rPr lang="en-US" altLang="zh-TW" sz="2000">
                <a:latin typeface="Arial" panose="020B0604020202020204" pitchFamily="34" charset="0"/>
              </a:rPr>
              <a:t> </a:t>
            </a:r>
          </a:p>
          <a:p>
            <a:pPr lvl="1" algn="l" eaLnBrk="1" hangingPunct="1">
              <a:spcBef>
                <a:spcPct val="20000"/>
              </a:spcBef>
              <a:buSzPct val="80000"/>
              <a:buFontTx/>
              <a:buBlip>
                <a:blip r:embed="rId5"/>
              </a:buBlip>
            </a:pPr>
            <a:r>
              <a:rPr lang="en-US" altLang="zh-TW" sz="2400">
                <a:latin typeface="Arial" panose="020B0604020202020204" pitchFamily="34" charset="0"/>
              </a:rPr>
              <a:t>fixed-priority </a:t>
            </a:r>
          </a:p>
          <a:p>
            <a:pPr lvl="2" algn="l" eaLnBrk="1" hangingPunct="1">
              <a:spcBef>
                <a:spcPct val="20000"/>
              </a:spcBef>
              <a:buSzPct val="70000"/>
              <a:buFontTx/>
              <a:buBlip>
                <a:blip r:embed="rId6"/>
              </a:buBlip>
            </a:pPr>
            <a:r>
              <a:rPr lang="en-US" altLang="zh-TW" sz="2000">
                <a:latin typeface="Arial" panose="020B0604020202020204" pitchFamily="34" charset="0"/>
              </a:rPr>
              <a:t>e.g. </a:t>
            </a:r>
            <a:r>
              <a:rPr lang="en-US" altLang="zh-TW" sz="2000">
                <a:solidFill>
                  <a:srgbClr val="FF5050"/>
                </a:solidFill>
                <a:latin typeface="Arial" panose="020B0604020202020204" pitchFamily="34" charset="0"/>
              </a:rPr>
              <a:t>rate monotonic</a:t>
            </a:r>
            <a:endParaRPr lang="en-US" altLang="zh-TW" sz="2400">
              <a:latin typeface="Arial" panose="020B0604020202020204" pitchFamily="34" charset="0"/>
            </a:endParaRPr>
          </a:p>
          <a:p>
            <a:pPr lvl="2" algn="l" eaLnBrk="1" hangingPunct="1">
              <a:spcBef>
                <a:spcPct val="20000"/>
              </a:spcBef>
              <a:buSzPct val="70000"/>
              <a:buFontTx/>
              <a:buBlip>
                <a:blip r:embed="rId6"/>
              </a:buBlip>
            </a:pPr>
            <a:endParaRPr lang="en-US" altLang="zh-TW" sz="2000">
              <a:latin typeface="Arial" panose="020B0604020202020204" pitchFamily="34" charset="0"/>
            </a:endParaRPr>
          </a:p>
        </p:txBody>
      </p:sp>
      <p:graphicFrame>
        <p:nvGraphicFramePr>
          <p:cNvPr id="20486" name="Object 3"/>
          <p:cNvGraphicFramePr>
            <a:graphicFrameLocks/>
          </p:cNvGraphicFramePr>
          <p:nvPr>
            <p:extLst>
              <p:ext uri="{D42A27DB-BD31-4B8C-83A1-F6EECF244321}">
                <p14:modId xmlns:p14="http://schemas.microsoft.com/office/powerpoint/2010/main" val="47612618"/>
              </p:ext>
            </p:extLst>
          </p:nvPr>
        </p:nvGraphicFramePr>
        <p:xfrm>
          <a:off x="5902076" y="2312442"/>
          <a:ext cx="4370388" cy="1122362"/>
        </p:xfrm>
        <a:graphic>
          <a:graphicData uri="http://schemas.openxmlformats.org/presentationml/2006/ole">
            <mc:AlternateContent xmlns:mc="http://schemas.openxmlformats.org/markup-compatibility/2006">
              <mc:Choice xmlns:v="urn:schemas-microsoft-com:vml" Requires="v">
                <p:oleObj spid="_x0000_s1218" name="Picture" r:id="rId7" imgW="2043684" imgH="568452" progId="Word.Picture.8">
                  <p:embed/>
                </p:oleObj>
              </mc:Choice>
              <mc:Fallback>
                <p:oleObj name="Picture" r:id="rId7" imgW="2043684" imgH="568452" progId="Word.Picture.8">
                  <p:embed/>
                  <p:pic>
                    <p:nvPicPr>
                      <p:cNvPr id="20486" name="Object 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2076" y="2312442"/>
                        <a:ext cx="4370388"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7" name="Object 4"/>
          <p:cNvGraphicFramePr>
            <a:graphicFrameLocks/>
          </p:cNvGraphicFramePr>
          <p:nvPr>
            <p:extLst>
              <p:ext uri="{D42A27DB-BD31-4B8C-83A1-F6EECF244321}">
                <p14:modId xmlns:p14="http://schemas.microsoft.com/office/powerpoint/2010/main" val="738244939"/>
              </p:ext>
            </p:extLst>
          </p:nvPr>
        </p:nvGraphicFramePr>
        <p:xfrm>
          <a:off x="5925566" y="4690518"/>
          <a:ext cx="4706938" cy="1265237"/>
        </p:xfrm>
        <a:graphic>
          <a:graphicData uri="http://schemas.openxmlformats.org/presentationml/2006/ole">
            <mc:AlternateContent xmlns:mc="http://schemas.openxmlformats.org/markup-compatibility/2006">
              <mc:Choice xmlns:v="urn:schemas-microsoft-com:vml" Requires="v">
                <p:oleObj spid="_x0000_s1219" name="Picture" r:id="rId9" imgW="2168652" imgH="606552" progId="Word.Picture.8">
                  <p:embed/>
                </p:oleObj>
              </mc:Choice>
              <mc:Fallback>
                <p:oleObj name="Picture" r:id="rId9" imgW="2168652" imgH="606552" progId="Word.Picture.8">
                  <p:embed/>
                  <p:pic>
                    <p:nvPicPr>
                      <p:cNvPr id="20487" name="Object 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5566" y="4690518"/>
                        <a:ext cx="4706938" cy="12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8" name="Rectangle 5"/>
          <p:cNvSpPr>
            <a:spLocks noGrp="1" noChangeArrowheads="1"/>
          </p:cNvSpPr>
          <p:nvPr>
            <p:ph type="title"/>
          </p:nvPr>
        </p:nvSpPr>
        <p:spPr>
          <a:xfrm>
            <a:off x="2255839" y="12700"/>
            <a:ext cx="7920037" cy="1081088"/>
          </a:xfrm>
          <a:noFill/>
        </p:spPr>
        <p:txBody>
          <a:bodyPr vert="horz" wrap="square" lIns="92075" tIns="46038" rIns="92075" bIns="46038" numCol="1" anchor="ctr" anchorCtr="0" compatLnSpc="1">
            <a:prstTxWarp prst="textNoShape">
              <a:avLst/>
            </a:prstTxWarp>
          </a:bodyPr>
          <a:lstStyle/>
          <a:p>
            <a:pPr eaLnBrk="1" hangingPunct="1"/>
            <a:r>
              <a:rPr lang="en-US" altLang="zh-TW"/>
              <a:t>Scheduling Approaches</a:t>
            </a:r>
          </a:p>
        </p:txBody>
      </p:sp>
    </p:spTree>
    <p:extLst>
      <p:ext uri="{BB962C8B-B14F-4D97-AF65-F5344CB8AC3E}">
        <p14:creationId xmlns:p14="http://schemas.microsoft.com/office/powerpoint/2010/main" val="198136014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7E537596-6A33-4692-81EA-8719AAE9C1B3}"/>
              </a:ext>
            </a:extLst>
          </p:cNvPr>
          <p:cNvSpPr>
            <a:spLocks noGrp="1"/>
          </p:cNvSpPr>
          <p:nvPr>
            <p:ph type="ftr" sz="quarter" idx="11"/>
          </p:nvPr>
        </p:nvSpPr>
        <p:spPr/>
        <p:txBody>
          <a:bodyPr/>
          <a:lstStyle/>
          <a:p>
            <a:pPr>
              <a:defRPr/>
            </a:pPr>
            <a:r>
              <a:rPr lang="en-US" altLang="zh-TW"/>
              <a:t>/90</a:t>
            </a:r>
            <a:endParaRPr lang="en-US" altLang="zh-TW" dirty="0"/>
          </a:p>
        </p:txBody>
      </p:sp>
      <p:sp>
        <p:nvSpPr>
          <p:cNvPr id="5" name="投影片編號版面配置區 4">
            <a:extLst>
              <a:ext uri="{FF2B5EF4-FFF2-40B4-BE49-F238E27FC236}">
                <a16:creationId xmlns:a16="http://schemas.microsoft.com/office/drawing/2014/main" id="{39D3A416-C7D2-4F47-8D64-D634E39F97FE}"/>
              </a:ext>
            </a:extLst>
          </p:cNvPr>
          <p:cNvSpPr>
            <a:spLocks noGrp="1"/>
          </p:cNvSpPr>
          <p:nvPr>
            <p:ph type="sldNum" sz="quarter" idx="12"/>
          </p:nvPr>
        </p:nvSpPr>
        <p:spPr/>
        <p:txBody>
          <a:bodyPr/>
          <a:lstStyle/>
          <a:p>
            <a:pPr>
              <a:defRPr/>
            </a:pPr>
            <a:fld id="{8829B0A6-A5B9-4F19-A482-C4080EE7DAE7}" type="slidenum">
              <a:rPr lang="en-US" altLang="zh-TW" smtClean="0"/>
              <a:pPr>
                <a:defRPr/>
              </a:pPr>
              <a:t>8</a:t>
            </a:fld>
            <a:endParaRPr lang="en-US" altLang="zh-TW" dirty="0"/>
          </a:p>
        </p:txBody>
      </p:sp>
      <p:sp>
        <p:nvSpPr>
          <p:cNvPr id="6" name="Rectangle 2">
            <a:extLst>
              <a:ext uri="{FF2B5EF4-FFF2-40B4-BE49-F238E27FC236}">
                <a16:creationId xmlns:a16="http://schemas.microsoft.com/office/drawing/2014/main" id="{C2B3B579-BF5A-4128-A33F-4C027A0394A7}"/>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rgbClr val="0000FF"/>
                </a:solidFill>
                <a:latin typeface="+mj-lt"/>
                <a:ea typeface="+mj-ea"/>
                <a:cs typeface="+mj-cs"/>
              </a:defRPr>
            </a:lvl1pPr>
            <a:lvl2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2pPr>
            <a:lvl3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3pPr>
            <a:lvl4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4pPr>
            <a:lvl5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5pPr>
            <a:lvl6pPr marL="457200" algn="ctr" rtl="0" fontAlgn="base">
              <a:spcBef>
                <a:spcPct val="0"/>
              </a:spcBef>
              <a:spcAft>
                <a:spcPct val="0"/>
              </a:spcAft>
              <a:defRPr kumimoji="1" sz="4400" b="1">
                <a:solidFill>
                  <a:srgbClr val="0000FF"/>
                </a:solidFill>
                <a:latin typeface="Times New Roman" pitchFamily="18" charset="0"/>
                <a:ea typeface="新細明體" pitchFamily="18" charset="-120"/>
              </a:defRPr>
            </a:lvl6pPr>
            <a:lvl7pPr marL="914400" algn="ctr" rtl="0" fontAlgn="base">
              <a:spcBef>
                <a:spcPct val="0"/>
              </a:spcBef>
              <a:spcAft>
                <a:spcPct val="0"/>
              </a:spcAft>
              <a:defRPr kumimoji="1" sz="4400" b="1">
                <a:solidFill>
                  <a:srgbClr val="0000FF"/>
                </a:solidFill>
                <a:latin typeface="Times New Roman" pitchFamily="18" charset="0"/>
                <a:ea typeface="新細明體" pitchFamily="18" charset="-120"/>
              </a:defRPr>
            </a:lvl7pPr>
            <a:lvl8pPr marL="1371600" algn="ctr" rtl="0" fontAlgn="base">
              <a:spcBef>
                <a:spcPct val="0"/>
              </a:spcBef>
              <a:spcAft>
                <a:spcPct val="0"/>
              </a:spcAft>
              <a:defRPr kumimoji="1" sz="4400" b="1">
                <a:solidFill>
                  <a:srgbClr val="0000FF"/>
                </a:solidFill>
                <a:latin typeface="Times New Roman" pitchFamily="18" charset="0"/>
                <a:ea typeface="新細明體" pitchFamily="18" charset="-120"/>
              </a:defRPr>
            </a:lvl8pPr>
            <a:lvl9pPr marL="1828800" algn="ctr" rtl="0" fontAlgn="base">
              <a:spcBef>
                <a:spcPct val="0"/>
              </a:spcBef>
              <a:spcAft>
                <a:spcPct val="0"/>
              </a:spcAft>
              <a:defRPr kumimoji="1" sz="4400" b="1">
                <a:solidFill>
                  <a:srgbClr val="0000FF"/>
                </a:solidFill>
                <a:latin typeface="Times New Roman" pitchFamily="18" charset="0"/>
                <a:ea typeface="新細明體" pitchFamily="18" charset="-120"/>
              </a:defRPr>
            </a:lvl9pPr>
          </a:lstStyle>
          <a:p>
            <a:pPr eaLnBrk="1" hangingPunct="1"/>
            <a:r>
              <a:rPr lang="en-US" altLang="zh-TW" kern="0" dirty="0"/>
              <a:t>Servicing an Interrupt	</a:t>
            </a:r>
            <a:r>
              <a:rPr lang="zh-TW" altLang="en-US" kern="0" dirty="0"/>
              <a:t> </a:t>
            </a:r>
            <a:r>
              <a:rPr lang="en-US" altLang="zh-TW" sz="2000" kern="0" dirty="0"/>
              <a:t>from </a:t>
            </a:r>
            <a:r>
              <a:rPr lang="en-US" altLang="zh-TW" sz="2000" dirty="0"/>
              <a:t>µ</a:t>
            </a:r>
            <a:r>
              <a:rPr lang="en-US" altLang="zh-TW" sz="2000" kern="0" dirty="0"/>
              <a:t>C/OSII</a:t>
            </a:r>
            <a:endParaRPr lang="en-US" altLang="zh-TW" kern="0" dirty="0"/>
          </a:p>
        </p:txBody>
      </p:sp>
      <p:pic>
        <p:nvPicPr>
          <p:cNvPr id="10" name="圖片 9">
            <a:extLst>
              <a:ext uri="{FF2B5EF4-FFF2-40B4-BE49-F238E27FC236}">
                <a16:creationId xmlns:a16="http://schemas.microsoft.com/office/drawing/2014/main" id="{F305D22C-09AD-404F-A78A-C8A076526557}"/>
              </a:ext>
            </a:extLst>
          </p:cNvPr>
          <p:cNvPicPr>
            <a:picLocks noChangeAspect="1"/>
          </p:cNvPicPr>
          <p:nvPr/>
        </p:nvPicPr>
        <p:blipFill>
          <a:blip r:embed="rId2"/>
          <a:stretch>
            <a:fillRect/>
          </a:stretch>
        </p:blipFill>
        <p:spPr>
          <a:xfrm>
            <a:off x="1369292" y="1041608"/>
            <a:ext cx="9153525" cy="5524500"/>
          </a:xfrm>
          <a:prstGeom prst="rect">
            <a:avLst/>
          </a:prstGeom>
        </p:spPr>
      </p:pic>
    </p:spTree>
    <p:extLst>
      <p:ext uri="{BB962C8B-B14F-4D97-AF65-F5344CB8AC3E}">
        <p14:creationId xmlns:p14="http://schemas.microsoft.com/office/powerpoint/2010/main" val="2628794768"/>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頁尾版面配置區 4"/>
          <p:cNvSpPr>
            <a:spLocks noGrp="1"/>
          </p:cNvSpPr>
          <p:nvPr>
            <p:ph type="ftr" sz="quarter" idx="11"/>
          </p:nvPr>
        </p:nvSpPr>
        <p:spPr/>
        <p:txBody>
          <a:bodyPr/>
          <a:lstStyle/>
          <a:p>
            <a:pPr>
              <a:defRPr/>
            </a:pPr>
            <a:r>
              <a:rPr lang="en-US" altLang="zh-TW"/>
              <a:t>/90</a:t>
            </a:r>
            <a:endParaRPr lang="en-US" altLang="zh-TW" dirty="0"/>
          </a:p>
        </p:txBody>
      </p:sp>
      <p:sp>
        <p:nvSpPr>
          <p:cNvPr id="56" name="投影片編號版面配置區 5"/>
          <p:cNvSpPr>
            <a:spLocks noGrp="1"/>
          </p:cNvSpPr>
          <p:nvPr>
            <p:ph type="sldNum" sz="quarter" idx="12"/>
          </p:nvPr>
        </p:nvSpPr>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fld id="{4E185F1C-6931-4FED-A737-52B82E242B4F}" type="slidenum">
              <a:rPr lang="en-US" altLang="zh-TW">
                <a:latin typeface="+mn-lt"/>
              </a:rPr>
              <a:pPr eaLnBrk="1" hangingPunct="1"/>
              <a:t>89</a:t>
            </a:fld>
            <a:endParaRPr lang="en-US" altLang="zh-TW" dirty="0">
              <a:latin typeface="+mn-lt"/>
            </a:endParaRPr>
          </a:p>
        </p:txBody>
      </p:sp>
      <p:sp>
        <p:nvSpPr>
          <p:cNvPr id="21509" name="Rectangle 2"/>
          <p:cNvSpPr>
            <a:spLocks noChangeArrowheads="1"/>
          </p:cNvSpPr>
          <p:nvPr/>
        </p:nvSpPr>
        <p:spPr bwMode="auto">
          <a:xfrm>
            <a:off x="1524000" y="1341438"/>
            <a:ext cx="9144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algn="l" eaLnBrk="1" hangingPunct="1">
              <a:spcBef>
                <a:spcPct val="20000"/>
              </a:spcBef>
              <a:buFontTx/>
              <a:buBlip>
                <a:blip r:embed="rId4"/>
              </a:buBlip>
            </a:pPr>
            <a:r>
              <a:rPr lang="en-US" altLang="zh-TW" sz="2800" dirty="0">
                <a:solidFill>
                  <a:schemeClr val="bg2"/>
                </a:solidFill>
                <a:latin typeface="Arial" panose="020B0604020202020204" pitchFamily="34" charset="0"/>
              </a:rPr>
              <a:t>Earliest Deadline First</a:t>
            </a:r>
            <a:r>
              <a:rPr lang="en-US" altLang="zh-TW" sz="2800" dirty="0">
                <a:solidFill>
                  <a:schemeClr val="accent2"/>
                </a:solidFill>
                <a:latin typeface="Arial" panose="020B0604020202020204" pitchFamily="34" charset="0"/>
              </a:rPr>
              <a:t> </a:t>
            </a:r>
            <a:r>
              <a:rPr lang="en-US" altLang="zh-TW" sz="2800" dirty="0">
                <a:latin typeface="Arial" panose="020B0604020202020204" pitchFamily="34" charset="0"/>
              </a:rPr>
              <a:t>: </a:t>
            </a:r>
            <a:r>
              <a:rPr lang="en-US" altLang="zh-TW" sz="2800" dirty="0">
                <a:solidFill>
                  <a:srgbClr val="CC0000"/>
                </a:solidFill>
                <a:latin typeface="Arial" panose="020B0604020202020204" pitchFamily="34" charset="0"/>
              </a:rPr>
              <a:t>optimal</a:t>
            </a:r>
            <a:r>
              <a:rPr lang="en-US" altLang="zh-TW" sz="2400" dirty="0">
                <a:latin typeface="Arial" panose="020B0604020202020204" pitchFamily="34" charset="0"/>
              </a:rPr>
              <a:t> dynamic-priority scheduler</a:t>
            </a:r>
          </a:p>
          <a:p>
            <a:pPr lvl="1" algn="l" eaLnBrk="1" hangingPunct="1">
              <a:spcBef>
                <a:spcPct val="20000"/>
              </a:spcBef>
              <a:buSzPct val="80000"/>
              <a:buFontTx/>
              <a:buBlip>
                <a:blip r:embed="rId5"/>
              </a:buBlip>
            </a:pPr>
            <a:r>
              <a:rPr lang="en-US" altLang="zh-TW" sz="2800" dirty="0">
                <a:latin typeface="Arial" panose="020B0604020202020204" pitchFamily="34" charset="0"/>
              </a:rPr>
              <a:t>job with </a:t>
            </a:r>
            <a:r>
              <a:rPr lang="en-US" altLang="zh-TW" sz="2800" dirty="0">
                <a:solidFill>
                  <a:srgbClr val="FF5050"/>
                </a:solidFill>
                <a:latin typeface="Arial" panose="020B0604020202020204" pitchFamily="34" charset="0"/>
              </a:rPr>
              <a:t>earlier deadline</a:t>
            </a:r>
            <a:r>
              <a:rPr lang="en-US" altLang="zh-TW" sz="2800" dirty="0">
                <a:latin typeface="Arial" panose="020B0604020202020204" pitchFamily="34" charset="0"/>
              </a:rPr>
              <a:t> gets higher priority</a:t>
            </a:r>
          </a:p>
          <a:p>
            <a:pPr lvl="1" algn="l" eaLnBrk="1" hangingPunct="1">
              <a:spcBef>
                <a:spcPct val="20000"/>
              </a:spcBef>
              <a:buSzPct val="80000"/>
              <a:buFontTx/>
              <a:buBlip>
                <a:blip r:embed="rId5"/>
              </a:buBlip>
            </a:pPr>
            <a:r>
              <a:rPr lang="en-US" altLang="zh-TW" sz="2800" dirty="0" err="1">
                <a:latin typeface="Arial" panose="020B0604020202020204" pitchFamily="34" charset="0"/>
              </a:rPr>
              <a:t>schedulability</a:t>
            </a:r>
            <a:r>
              <a:rPr lang="en-US" altLang="zh-TW" sz="2800" dirty="0">
                <a:latin typeface="Arial" panose="020B0604020202020204" pitchFamily="34" charset="0"/>
              </a:rPr>
              <a:t> condition</a:t>
            </a:r>
          </a:p>
          <a:p>
            <a:pPr lvl="2" algn="l" eaLnBrk="1" hangingPunct="1">
              <a:spcBef>
                <a:spcPct val="20000"/>
              </a:spcBef>
              <a:buSzPct val="70000"/>
            </a:pPr>
            <a:r>
              <a:rPr lang="en-US" altLang="zh-TW" sz="2400" i="1" dirty="0">
                <a:solidFill>
                  <a:srgbClr val="FF5050"/>
                </a:solidFill>
                <a:latin typeface="Symbol" panose="05050102010706020507" pitchFamily="18" charset="2"/>
              </a:rPr>
              <a:t>r </a:t>
            </a:r>
            <a:r>
              <a:rPr lang="en-US" altLang="zh-TW" sz="2400" dirty="0">
                <a:solidFill>
                  <a:srgbClr val="FF5050"/>
                </a:solidFill>
                <a:latin typeface="Symbol" panose="05050102010706020507" pitchFamily="18" charset="2"/>
              </a:rPr>
              <a:t>(</a:t>
            </a:r>
            <a:r>
              <a:rPr lang="en-US" altLang="zh-TW" sz="2400" b="1" dirty="0">
                <a:solidFill>
                  <a:srgbClr val="FF5050"/>
                </a:solidFill>
                <a:latin typeface="Symbol" panose="05050102010706020507" pitchFamily="18" charset="2"/>
              </a:rPr>
              <a:t>T</a:t>
            </a:r>
            <a:r>
              <a:rPr lang="en-US" altLang="zh-TW" sz="2400" dirty="0">
                <a:solidFill>
                  <a:srgbClr val="FF5050"/>
                </a:solidFill>
                <a:latin typeface="Symbol" panose="05050102010706020507" pitchFamily="18" charset="2"/>
              </a:rPr>
              <a:t>) =          £ </a:t>
            </a:r>
            <a:r>
              <a:rPr lang="en-US" altLang="zh-TW" sz="2400" dirty="0">
                <a:solidFill>
                  <a:srgbClr val="FF5050"/>
                </a:solidFill>
                <a:latin typeface="Arial" panose="020B0604020202020204" pitchFamily="34" charset="0"/>
              </a:rPr>
              <a:t>1</a:t>
            </a:r>
            <a:r>
              <a:rPr lang="en-US" altLang="zh-TW" sz="2000" dirty="0">
                <a:solidFill>
                  <a:schemeClr val="accent2"/>
                </a:solidFill>
                <a:latin typeface="Arial" panose="020B0604020202020204" pitchFamily="34" charset="0"/>
              </a:rPr>
              <a:t>  </a:t>
            </a:r>
          </a:p>
          <a:p>
            <a:pPr lvl="2" algn="l" eaLnBrk="1" hangingPunct="1">
              <a:spcBef>
                <a:spcPct val="20000"/>
              </a:spcBef>
              <a:buSzPct val="70000"/>
            </a:pPr>
            <a:endParaRPr lang="en-US" altLang="zh-TW" sz="2000" dirty="0">
              <a:solidFill>
                <a:schemeClr val="accent2"/>
              </a:solidFill>
              <a:latin typeface="Arial" panose="020B0604020202020204" pitchFamily="34" charset="0"/>
            </a:endParaRPr>
          </a:p>
          <a:p>
            <a:pPr algn="l" eaLnBrk="1" hangingPunct="1">
              <a:spcBef>
                <a:spcPct val="20000"/>
              </a:spcBef>
              <a:buFontTx/>
              <a:buBlip>
                <a:blip r:embed="rId4"/>
              </a:buBlip>
            </a:pPr>
            <a:r>
              <a:rPr lang="en-US" altLang="zh-TW" sz="2800" dirty="0">
                <a:solidFill>
                  <a:schemeClr val="bg2"/>
                </a:solidFill>
                <a:latin typeface="Arial" panose="020B0604020202020204" pitchFamily="34" charset="0"/>
              </a:rPr>
              <a:t>Rate Monotonic</a:t>
            </a:r>
            <a:r>
              <a:rPr lang="en-US" altLang="zh-TW" sz="2800" dirty="0">
                <a:solidFill>
                  <a:schemeClr val="accent2"/>
                </a:solidFill>
                <a:latin typeface="Arial" panose="020B0604020202020204" pitchFamily="34" charset="0"/>
              </a:rPr>
              <a:t> </a:t>
            </a:r>
            <a:r>
              <a:rPr lang="en-US" altLang="zh-TW" sz="2800" dirty="0">
                <a:latin typeface="Arial" panose="020B0604020202020204" pitchFamily="34" charset="0"/>
              </a:rPr>
              <a:t>: </a:t>
            </a:r>
            <a:r>
              <a:rPr lang="en-US" altLang="zh-TW" sz="2800" dirty="0">
                <a:solidFill>
                  <a:srgbClr val="CC0000"/>
                </a:solidFill>
                <a:latin typeface="Arial" panose="020B0604020202020204" pitchFamily="34" charset="0"/>
              </a:rPr>
              <a:t>optimal</a:t>
            </a:r>
            <a:r>
              <a:rPr lang="en-US" altLang="zh-TW" sz="2400" dirty="0">
                <a:latin typeface="Arial" panose="020B0604020202020204" pitchFamily="34" charset="0"/>
              </a:rPr>
              <a:t> fixed-priority scheduler</a:t>
            </a:r>
          </a:p>
          <a:p>
            <a:pPr lvl="1" algn="l" eaLnBrk="1" hangingPunct="1">
              <a:spcBef>
                <a:spcPct val="20000"/>
              </a:spcBef>
              <a:buSzPct val="80000"/>
              <a:buFontTx/>
              <a:buBlip>
                <a:blip r:embed="rId5"/>
              </a:buBlip>
            </a:pPr>
            <a:r>
              <a:rPr lang="en-US" altLang="zh-TW" sz="2800" dirty="0">
                <a:latin typeface="Arial" panose="020B0604020202020204" pitchFamily="34" charset="0"/>
              </a:rPr>
              <a:t>job with </a:t>
            </a:r>
            <a:r>
              <a:rPr lang="en-US" altLang="zh-TW" sz="2800" dirty="0">
                <a:solidFill>
                  <a:srgbClr val="FF5050"/>
                </a:solidFill>
                <a:latin typeface="Arial" panose="020B0604020202020204" pitchFamily="34" charset="0"/>
              </a:rPr>
              <a:t>smaller period</a:t>
            </a:r>
            <a:r>
              <a:rPr lang="en-US" altLang="zh-TW" sz="2800" dirty="0">
                <a:solidFill>
                  <a:schemeClr val="accent1"/>
                </a:solidFill>
                <a:latin typeface="Arial" panose="020B0604020202020204" pitchFamily="34" charset="0"/>
              </a:rPr>
              <a:t> </a:t>
            </a:r>
            <a:r>
              <a:rPr lang="en-US" altLang="zh-TW" sz="2800" dirty="0">
                <a:latin typeface="Arial" panose="020B0604020202020204" pitchFamily="34" charset="0"/>
              </a:rPr>
              <a:t>gets higher priority</a:t>
            </a:r>
          </a:p>
          <a:p>
            <a:pPr lvl="1" algn="l" eaLnBrk="1" hangingPunct="1">
              <a:spcBef>
                <a:spcPct val="20000"/>
              </a:spcBef>
              <a:buSzPct val="80000"/>
              <a:buFontTx/>
              <a:buBlip>
                <a:blip r:embed="rId5"/>
              </a:buBlip>
            </a:pPr>
            <a:r>
              <a:rPr lang="en-US" altLang="zh-TW" sz="2800" dirty="0" err="1">
                <a:latin typeface="Arial" panose="020B0604020202020204" pitchFamily="34" charset="0"/>
              </a:rPr>
              <a:t>schedulability</a:t>
            </a:r>
            <a:r>
              <a:rPr lang="en-US" altLang="zh-TW" sz="2800" dirty="0">
                <a:latin typeface="Arial" panose="020B0604020202020204" pitchFamily="34" charset="0"/>
              </a:rPr>
              <a:t> condition</a:t>
            </a:r>
            <a:endParaRPr lang="en-US" altLang="zh-TW" sz="2400" dirty="0">
              <a:latin typeface="Arial" panose="020B0604020202020204" pitchFamily="34" charset="0"/>
            </a:endParaRPr>
          </a:p>
          <a:p>
            <a:pPr lvl="2" algn="l" eaLnBrk="1" hangingPunct="1">
              <a:spcBef>
                <a:spcPct val="20000"/>
              </a:spcBef>
              <a:buSzPct val="70000"/>
            </a:pPr>
            <a:r>
              <a:rPr lang="en-US" altLang="zh-TW" sz="2000" dirty="0">
                <a:latin typeface="Arial" panose="020B0604020202020204" pitchFamily="34" charset="0"/>
              </a:rPr>
              <a:t> </a:t>
            </a:r>
            <a:r>
              <a:rPr lang="en-US" altLang="zh-TW" sz="2400" i="1" dirty="0">
                <a:solidFill>
                  <a:srgbClr val="FF5050"/>
                </a:solidFill>
                <a:latin typeface="Symbol" panose="05050102010706020507" pitchFamily="18" charset="2"/>
              </a:rPr>
              <a:t>r </a:t>
            </a:r>
            <a:r>
              <a:rPr lang="en-US" altLang="zh-TW" sz="2400" dirty="0">
                <a:solidFill>
                  <a:srgbClr val="FF5050"/>
                </a:solidFill>
                <a:latin typeface="Symbol" panose="05050102010706020507" pitchFamily="18" charset="2"/>
              </a:rPr>
              <a:t>(</a:t>
            </a:r>
            <a:r>
              <a:rPr lang="en-US" altLang="zh-TW" sz="2400" b="1" dirty="0">
                <a:solidFill>
                  <a:srgbClr val="FF5050"/>
                </a:solidFill>
                <a:latin typeface="Symbol" panose="05050102010706020507" pitchFamily="18" charset="2"/>
              </a:rPr>
              <a:t>T</a:t>
            </a:r>
            <a:r>
              <a:rPr lang="en-US" altLang="zh-TW" sz="2400" dirty="0">
                <a:solidFill>
                  <a:srgbClr val="FF5050"/>
                </a:solidFill>
                <a:latin typeface="Symbol" panose="05050102010706020507" pitchFamily="18" charset="2"/>
              </a:rPr>
              <a:t>) £ </a:t>
            </a:r>
            <a:r>
              <a:rPr lang="en-US" altLang="zh-TW" sz="2400" i="1" dirty="0">
                <a:solidFill>
                  <a:srgbClr val="FF5050"/>
                </a:solidFill>
                <a:latin typeface="Arial" panose="020B0604020202020204" pitchFamily="34" charset="0"/>
              </a:rPr>
              <a:t>n </a:t>
            </a:r>
            <a:r>
              <a:rPr lang="en-US" altLang="zh-TW" sz="2400" dirty="0">
                <a:solidFill>
                  <a:srgbClr val="FF5050"/>
                </a:solidFill>
                <a:latin typeface="Arial" panose="020B0604020202020204" pitchFamily="34" charset="0"/>
              </a:rPr>
              <a:t>(2</a:t>
            </a:r>
            <a:r>
              <a:rPr lang="en-US" altLang="zh-TW" sz="2400" baseline="60000" dirty="0">
                <a:solidFill>
                  <a:srgbClr val="FF5050"/>
                </a:solidFill>
                <a:latin typeface="Arial" panose="020B0604020202020204" pitchFamily="34" charset="0"/>
              </a:rPr>
              <a:t>1/</a:t>
            </a:r>
            <a:r>
              <a:rPr lang="en-US" altLang="zh-TW" sz="2400" i="1" baseline="60000" dirty="0">
                <a:solidFill>
                  <a:srgbClr val="FF5050"/>
                </a:solidFill>
                <a:latin typeface="Arial" panose="020B0604020202020204" pitchFamily="34" charset="0"/>
              </a:rPr>
              <a:t>n</a:t>
            </a:r>
            <a:r>
              <a:rPr lang="en-US" altLang="zh-TW" sz="2400" i="1" dirty="0">
                <a:solidFill>
                  <a:srgbClr val="FF5050"/>
                </a:solidFill>
                <a:latin typeface="Arial" panose="020B0604020202020204" pitchFamily="34" charset="0"/>
              </a:rPr>
              <a:t>- </a:t>
            </a:r>
            <a:r>
              <a:rPr lang="en-US" altLang="zh-TW" sz="2400" dirty="0">
                <a:solidFill>
                  <a:srgbClr val="FF5050"/>
                </a:solidFill>
                <a:latin typeface="Arial" panose="020B0604020202020204" pitchFamily="34" charset="0"/>
              </a:rPr>
              <a:t>1)</a:t>
            </a:r>
            <a:r>
              <a:rPr lang="en-US" altLang="zh-TW" sz="2000" dirty="0">
                <a:solidFill>
                  <a:srgbClr val="FF5050"/>
                </a:solidFill>
                <a:latin typeface="Arial" panose="020B0604020202020204" pitchFamily="34" charset="0"/>
              </a:rPr>
              <a:t> </a:t>
            </a:r>
          </a:p>
          <a:p>
            <a:pPr lvl="2" algn="l" eaLnBrk="1" hangingPunct="1">
              <a:spcBef>
                <a:spcPct val="20000"/>
              </a:spcBef>
              <a:buSzPct val="70000"/>
            </a:pPr>
            <a:r>
              <a:rPr lang="en-US" altLang="zh-TW" sz="2400" dirty="0">
                <a:latin typeface="Arial" panose="020B0604020202020204" pitchFamily="34" charset="0"/>
              </a:rPr>
              <a:t> n</a:t>
            </a:r>
            <a:r>
              <a:rPr lang="en-US" altLang="zh-TW" sz="2400" dirty="0">
                <a:latin typeface="Arial" panose="020B0604020202020204" pitchFamily="34" charset="0"/>
                <a:sym typeface="Wingdings" panose="05000000000000000000" pitchFamily="2" charset="2"/>
              </a:rPr>
              <a:t></a:t>
            </a:r>
            <a:r>
              <a:rPr lang="en-US" altLang="zh-TW" sz="2400" b="1" dirty="0">
                <a:latin typeface="Arial" panose="020B0604020202020204" pitchFamily="34" charset="0"/>
                <a:sym typeface="Wingdings" panose="05000000000000000000" pitchFamily="2" charset="2"/>
              </a:rPr>
              <a:t>∞</a:t>
            </a:r>
            <a:r>
              <a:rPr lang="en-US" altLang="zh-TW" sz="2400" dirty="0">
                <a:latin typeface="Arial" panose="020B0604020202020204" pitchFamily="34" charset="0"/>
                <a:sym typeface="Wingdings" panose="05000000000000000000" pitchFamily="2" charset="2"/>
              </a:rPr>
              <a:t>, ㏑2 </a:t>
            </a:r>
            <a:r>
              <a:rPr lang="en-US" altLang="zh-TW" sz="2400" dirty="0">
                <a:latin typeface="Arial" panose="020B0604020202020204" pitchFamily="34" charset="0"/>
                <a:sym typeface="Symbol" panose="05050102010706020507" pitchFamily="18" charset="2"/>
              </a:rPr>
              <a:t> 0.69</a:t>
            </a:r>
            <a:endParaRPr lang="en-US" altLang="zh-TW" sz="2400" dirty="0">
              <a:latin typeface="Arial" panose="020B0604020202020204" pitchFamily="34" charset="0"/>
              <a:sym typeface="Wingdings" panose="05000000000000000000" pitchFamily="2" charset="2"/>
            </a:endParaRPr>
          </a:p>
        </p:txBody>
      </p:sp>
      <p:sp>
        <p:nvSpPr>
          <p:cNvPr id="21510" name="Rectangle 3"/>
          <p:cNvSpPr>
            <a:spLocks noChangeArrowheads="1"/>
          </p:cNvSpPr>
          <p:nvPr/>
        </p:nvSpPr>
        <p:spPr bwMode="auto">
          <a:xfrm>
            <a:off x="7173913" y="5337175"/>
            <a:ext cx="792162" cy="1003300"/>
          </a:xfrm>
          <a:prstGeom prst="rect">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11" name="Line 4"/>
          <p:cNvSpPr>
            <a:spLocks noChangeShapeType="1"/>
          </p:cNvSpPr>
          <p:nvPr/>
        </p:nvSpPr>
        <p:spPr bwMode="auto">
          <a:xfrm>
            <a:off x="6100764" y="6249989"/>
            <a:ext cx="1303337" cy="1587"/>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12" name="Line 5"/>
          <p:cNvSpPr>
            <a:spLocks noChangeShapeType="1"/>
          </p:cNvSpPr>
          <p:nvPr/>
        </p:nvSpPr>
        <p:spPr bwMode="auto">
          <a:xfrm flipH="1">
            <a:off x="6110288" y="5934076"/>
            <a:ext cx="0" cy="32226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13" name="Line 6"/>
          <p:cNvSpPr>
            <a:spLocks noChangeShapeType="1"/>
          </p:cNvSpPr>
          <p:nvPr/>
        </p:nvSpPr>
        <p:spPr bwMode="auto">
          <a:xfrm>
            <a:off x="7402514" y="6249989"/>
            <a:ext cx="1284287" cy="1587"/>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14" name="Line 7"/>
          <p:cNvSpPr>
            <a:spLocks noChangeShapeType="1"/>
          </p:cNvSpPr>
          <p:nvPr/>
        </p:nvSpPr>
        <p:spPr bwMode="auto">
          <a:xfrm flipH="1">
            <a:off x="8034338" y="5932488"/>
            <a:ext cx="0" cy="31591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15" name="Line 8"/>
          <p:cNvSpPr>
            <a:spLocks noChangeShapeType="1"/>
          </p:cNvSpPr>
          <p:nvPr/>
        </p:nvSpPr>
        <p:spPr bwMode="auto">
          <a:xfrm>
            <a:off x="8686800" y="6249989"/>
            <a:ext cx="1538288" cy="3175"/>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16" name="Rectangle 9"/>
          <p:cNvSpPr>
            <a:spLocks noChangeArrowheads="1"/>
          </p:cNvSpPr>
          <p:nvPr/>
        </p:nvSpPr>
        <p:spPr bwMode="auto">
          <a:xfrm>
            <a:off x="6516689" y="6078539"/>
            <a:ext cx="890587" cy="166687"/>
          </a:xfrm>
          <a:prstGeom prst="rect">
            <a:avLst/>
          </a:prstGeom>
          <a:solidFill>
            <a:srgbClr val="0000FF"/>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17" name="Rectangle 10"/>
          <p:cNvSpPr>
            <a:spLocks noChangeArrowheads="1"/>
          </p:cNvSpPr>
          <p:nvPr/>
        </p:nvSpPr>
        <p:spPr bwMode="auto">
          <a:xfrm>
            <a:off x="9109075" y="6078539"/>
            <a:ext cx="304800" cy="166687"/>
          </a:xfrm>
          <a:prstGeom prst="rect">
            <a:avLst/>
          </a:prstGeom>
          <a:solidFill>
            <a:srgbClr val="0000FF"/>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18" name="Rectangle 11"/>
          <p:cNvSpPr>
            <a:spLocks noChangeArrowheads="1"/>
          </p:cNvSpPr>
          <p:nvPr/>
        </p:nvSpPr>
        <p:spPr bwMode="auto">
          <a:xfrm>
            <a:off x="8045451" y="6081714"/>
            <a:ext cx="639763" cy="166687"/>
          </a:xfrm>
          <a:prstGeom prst="rect">
            <a:avLst/>
          </a:prstGeom>
          <a:solidFill>
            <a:srgbClr val="0000FF"/>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19" name="Line 12"/>
          <p:cNvSpPr>
            <a:spLocks noChangeShapeType="1"/>
          </p:cNvSpPr>
          <p:nvPr/>
        </p:nvSpPr>
        <p:spPr bwMode="auto">
          <a:xfrm flipH="1">
            <a:off x="9990139" y="5919788"/>
            <a:ext cx="1587" cy="3302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20" name="Rectangle 13"/>
          <p:cNvSpPr>
            <a:spLocks noChangeArrowheads="1"/>
          </p:cNvSpPr>
          <p:nvPr/>
        </p:nvSpPr>
        <p:spPr bwMode="auto">
          <a:xfrm>
            <a:off x="7827963" y="6076950"/>
            <a:ext cx="119062" cy="166688"/>
          </a:xfrm>
          <a:prstGeom prst="rect">
            <a:avLst/>
          </a:prstGeom>
          <a:solidFill>
            <a:srgbClr val="0000FF"/>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21" name="Rectangle 14"/>
          <p:cNvSpPr>
            <a:spLocks noChangeArrowheads="1"/>
          </p:cNvSpPr>
          <p:nvPr/>
        </p:nvSpPr>
        <p:spPr bwMode="auto">
          <a:xfrm>
            <a:off x="6113463" y="5634038"/>
            <a:ext cx="404812" cy="152400"/>
          </a:xfrm>
          <a:prstGeom prst="rect">
            <a:avLst/>
          </a:prstGeom>
          <a:solidFill>
            <a:schemeClr val="bg2"/>
          </a:solidFill>
          <a:ln w="19050">
            <a:solidFill>
              <a:schemeClr val="bg2"/>
            </a:solidFill>
            <a:miter lim="800000"/>
            <a:headEnd/>
            <a:tailEnd/>
          </a:ln>
        </p:spPr>
        <p:txBody>
          <a:bodyPr wrap="none" anchor="ct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22" name="Line 15"/>
          <p:cNvSpPr>
            <a:spLocks noChangeShapeType="1"/>
          </p:cNvSpPr>
          <p:nvPr/>
        </p:nvSpPr>
        <p:spPr bwMode="auto">
          <a:xfrm flipH="1" flipV="1">
            <a:off x="6096000" y="5516563"/>
            <a:ext cx="1588" cy="30480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23" name="Line 16"/>
          <p:cNvSpPr>
            <a:spLocks noChangeShapeType="1"/>
          </p:cNvSpPr>
          <p:nvPr/>
        </p:nvSpPr>
        <p:spPr bwMode="auto">
          <a:xfrm>
            <a:off x="6100763" y="5794375"/>
            <a:ext cx="1295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24" name="Rectangle 17"/>
          <p:cNvSpPr>
            <a:spLocks noChangeArrowheads="1"/>
          </p:cNvSpPr>
          <p:nvPr/>
        </p:nvSpPr>
        <p:spPr bwMode="auto">
          <a:xfrm>
            <a:off x="7410451" y="5635625"/>
            <a:ext cx="404813" cy="152400"/>
          </a:xfrm>
          <a:prstGeom prst="rect">
            <a:avLst/>
          </a:prstGeom>
          <a:solidFill>
            <a:schemeClr val="bg2"/>
          </a:solidFill>
          <a:ln w="19050">
            <a:solidFill>
              <a:schemeClr val="bg2"/>
            </a:solidFill>
            <a:miter lim="800000"/>
            <a:headEnd/>
            <a:tailEnd/>
          </a:ln>
        </p:spPr>
        <p:txBody>
          <a:bodyPr wrap="none" anchor="ct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25" name="Line 18"/>
          <p:cNvSpPr>
            <a:spLocks noChangeShapeType="1"/>
          </p:cNvSpPr>
          <p:nvPr/>
        </p:nvSpPr>
        <p:spPr bwMode="auto">
          <a:xfrm flipH="1" flipV="1">
            <a:off x="7394575" y="5492751"/>
            <a:ext cx="1588" cy="30162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26" name="Line 19"/>
          <p:cNvSpPr>
            <a:spLocks noChangeShapeType="1"/>
          </p:cNvSpPr>
          <p:nvPr/>
        </p:nvSpPr>
        <p:spPr bwMode="auto">
          <a:xfrm>
            <a:off x="7396163" y="5794375"/>
            <a:ext cx="1295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27" name="Rectangle 20"/>
          <p:cNvSpPr>
            <a:spLocks noChangeArrowheads="1"/>
          </p:cNvSpPr>
          <p:nvPr/>
        </p:nvSpPr>
        <p:spPr bwMode="auto">
          <a:xfrm>
            <a:off x="8696326" y="5635625"/>
            <a:ext cx="404813" cy="152400"/>
          </a:xfrm>
          <a:prstGeom prst="rect">
            <a:avLst/>
          </a:prstGeom>
          <a:solidFill>
            <a:schemeClr val="bg2"/>
          </a:solidFill>
          <a:ln w="19050">
            <a:solidFill>
              <a:schemeClr val="bg2"/>
            </a:solidFill>
            <a:miter lim="800000"/>
            <a:headEnd/>
            <a:tailEnd/>
          </a:ln>
        </p:spPr>
        <p:txBody>
          <a:bodyPr wrap="none" anchor="ct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28" name="Line 21"/>
          <p:cNvSpPr>
            <a:spLocks noChangeShapeType="1"/>
          </p:cNvSpPr>
          <p:nvPr/>
        </p:nvSpPr>
        <p:spPr bwMode="auto">
          <a:xfrm flipH="1" flipV="1">
            <a:off x="8685214" y="5492751"/>
            <a:ext cx="3175" cy="30162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29" name="Line 22"/>
          <p:cNvSpPr>
            <a:spLocks noChangeShapeType="1"/>
          </p:cNvSpPr>
          <p:nvPr/>
        </p:nvSpPr>
        <p:spPr bwMode="auto">
          <a:xfrm>
            <a:off x="8691563" y="5794375"/>
            <a:ext cx="1524000" cy="1588"/>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30" name="Line 23"/>
          <p:cNvSpPr>
            <a:spLocks noChangeShapeType="1"/>
          </p:cNvSpPr>
          <p:nvPr/>
        </p:nvSpPr>
        <p:spPr bwMode="auto">
          <a:xfrm flipH="1" flipV="1">
            <a:off x="9985375" y="5492751"/>
            <a:ext cx="1588" cy="30162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nvGrpSpPr>
          <p:cNvPr id="21531" name="Group 24"/>
          <p:cNvGrpSpPr>
            <a:grpSpLocks/>
          </p:cNvGrpSpPr>
          <p:nvPr/>
        </p:nvGrpSpPr>
        <p:grpSpPr bwMode="auto">
          <a:xfrm>
            <a:off x="6096000" y="2781300"/>
            <a:ext cx="4116388" cy="1003300"/>
            <a:chOff x="2884" y="1917"/>
            <a:chExt cx="2593" cy="632"/>
          </a:xfrm>
        </p:grpSpPr>
        <p:sp>
          <p:nvSpPr>
            <p:cNvPr id="21542" name="Rectangle 25"/>
            <p:cNvSpPr>
              <a:spLocks noChangeArrowheads="1"/>
            </p:cNvSpPr>
            <p:nvPr/>
          </p:nvSpPr>
          <p:spPr bwMode="auto">
            <a:xfrm>
              <a:off x="3556" y="1917"/>
              <a:ext cx="499" cy="632"/>
            </a:xfrm>
            <a:prstGeom prst="rect">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43" name="Line 26"/>
            <p:cNvSpPr>
              <a:spLocks noChangeShapeType="1"/>
            </p:cNvSpPr>
            <p:nvPr/>
          </p:nvSpPr>
          <p:spPr bwMode="auto">
            <a:xfrm>
              <a:off x="2906" y="2213"/>
              <a:ext cx="798" cy="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44" name="Line 27"/>
            <p:cNvSpPr>
              <a:spLocks noChangeShapeType="1"/>
            </p:cNvSpPr>
            <p:nvPr/>
          </p:nvSpPr>
          <p:spPr bwMode="auto">
            <a:xfrm>
              <a:off x="2884" y="2010"/>
              <a:ext cx="1" cy="20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45" name="Line 28"/>
            <p:cNvSpPr>
              <a:spLocks noChangeShapeType="1"/>
            </p:cNvSpPr>
            <p:nvPr/>
          </p:nvSpPr>
          <p:spPr bwMode="auto">
            <a:xfrm>
              <a:off x="3698" y="2212"/>
              <a:ext cx="800" cy="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46" name="Line 29"/>
            <p:cNvSpPr>
              <a:spLocks noChangeShapeType="1"/>
            </p:cNvSpPr>
            <p:nvPr/>
          </p:nvSpPr>
          <p:spPr bwMode="auto">
            <a:xfrm flipH="1">
              <a:off x="3707" y="2015"/>
              <a:ext cx="1" cy="19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47" name="Line 30"/>
            <p:cNvSpPr>
              <a:spLocks noChangeShapeType="1"/>
            </p:cNvSpPr>
            <p:nvPr/>
          </p:nvSpPr>
          <p:spPr bwMode="auto">
            <a:xfrm>
              <a:off x="4507" y="2213"/>
              <a:ext cx="969" cy="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48" name="Line 31"/>
            <p:cNvSpPr>
              <a:spLocks noChangeShapeType="1"/>
            </p:cNvSpPr>
            <p:nvPr/>
          </p:nvSpPr>
          <p:spPr bwMode="auto">
            <a:xfrm flipH="1">
              <a:off x="4505" y="2010"/>
              <a:ext cx="1" cy="209"/>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49" name="Rectangle 32"/>
            <p:cNvSpPr>
              <a:spLocks noChangeArrowheads="1"/>
            </p:cNvSpPr>
            <p:nvPr/>
          </p:nvSpPr>
          <p:spPr bwMode="auto">
            <a:xfrm>
              <a:off x="2884" y="2113"/>
              <a:ext cx="249" cy="100"/>
            </a:xfrm>
            <a:prstGeom prst="rect">
              <a:avLst/>
            </a:prstGeom>
            <a:solidFill>
              <a:schemeClr val="bg2"/>
            </a:solidFill>
            <a:ln w="19050">
              <a:solidFill>
                <a:srgbClr val="000000"/>
              </a:solidFill>
              <a:miter lim="800000"/>
              <a:headEnd/>
              <a:tailEnd/>
            </a:ln>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50" name="Rectangle 33"/>
            <p:cNvSpPr>
              <a:spLocks noChangeArrowheads="1"/>
            </p:cNvSpPr>
            <p:nvPr/>
          </p:nvSpPr>
          <p:spPr bwMode="auto">
            <a:xfrm>
              <a:off x="4715" y="2109"/>
              <a:ext cx="249" cy="100"/>
            </a:xfrm>
            <a:prstGeom prst="rect">
              <a:avLst/>
            </a:prstGeom>
            <a:solidFill>
              <a:schemeClr val="bg2"/>
            </a:solidFill>
            <a:ln w="19050">
              <a:solidFill>
                <a:srgbClr val="000000"/>
              </a:solidFill>
              <a:miter lim="800000"/>
              <a:headEnd/>
              <a:tailEnd/>
            </a:ln>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51" name="Line 34"/>
            <p:cNvSpPr>
              <a:spLocks noChangeShapeType="1"/>
            </p:cNvSpPr>
            <p:nvPr/>
          </p:nvSpPr>
          <p:spPr bwMode="auto">
            <a:xfrm flipH="1">
              <a:off x="5313" y="2013"/>
              <a:ext cx="1" cy="20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52" name="Line 35"/>
            <p:cNvSpPr>
              <a:spLocks noChangeShapeType="1"/>
            </p:cNvSpPr>
            <p:nvPr/>
          </p:nvSpPr>
          <p:spPr bwMode="auto">
            <a:xfrm>
              <a:off x="2891" y="2468"/>
              <a:ext cx="812" cy="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53" name="Line 36"/>
            <p:cNvSpPr>
              <a:spLocks noChangeShapeType="1"/>
            </p:cNvSpPr>
            <p:nvPr/>
          </p:nvSpPr>
          <p:spPr bwMode="auto">
            <a:xfrm flipH="1">
              <a:off x="2887" y="2304"/>
              <a:ext cx="1" cy="17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54" name="Line 37"/>
            <p:cNvSpPr>
              <a:spLocks noChangeShapeType="1"/>
            </p:cNvSpPr>
            <p:nvPr/>
          </p:nvSpPr>
          <p:spPr bwMode="auto">
            <a:xfrm>
              <a:off x="3699" y="2468"/>
              <a:ext cx="822" cy="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55" name="Line 38"/>
            <p:cNvSpPr>
              <a:spLocks noChangeShapeType="1"/>
            </p:cNvSpPr>
            <p:nvPr/>
          </p:nvSpPr>
          <p:spPr bwMode="auto">
            <a:xfrm flipH="1">
              <a:off x="4096" y="2292"/>
              <a:ext cx="1" cy="176"/>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56" name="Line 39"/>
            <p:cNvSpPr>
              <a:spLocks noChangeShapeType="1"/>
            </p:cNvSpPr>
            <p:nvPr/>
          </p:nvSpPr>
          <p:spPr bwMode="auto">
            <a:xfrm>
              <a:off x="4508" y="2468"/>
              <a:ext cx="969" cy="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57" name="Rectangle 40"/>
            <p:cNvSpPr>
              <a:spLocks noChangeArrowheads="1"/>
            </p:cNvSpPr>
            <p:nvPr/>
          </p:nvSpPr>
          <p:spPr bwMode="auto">
            <a:xfrm>
              <a:off x="3151" y="2365"/>
              <a:ext cx="619" cy="100"/>
            </a:xfrm>
            <a:prstGeom prst="rect">
              <a:avLst/>
            </a:prstGeom>
            <a:solidFill>
              <a:srgbClr val="0000FF"/>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58" name="Line 41"/>
            <p:cNvSpPr>
              <a:spLocks noChangeShapeType="1"/>
            </p:cNvSpPr>
            <p:nvPr/>
          </p:nvSpPr>
          <p:spPr bwMode="auto">
            <a:xfrm flipH="1">
              <a:off x="5313" y="2270"/>
              <a:ext cx="1" cy="19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1559" name="Rectangle 42"/>
            <p:cNvSpPr>
              <a:spLocks noChangeArrowheads="1"/>
            </p:cNvSpPr>
            <p:nvPr/>
          </p:nvSpPr>
          <p:spPr bwMode="auto">
            <a:xfrm>
              <a:off x="3767" y="2113"/>
              <a:ext cx="249" cy="100"/>
            </a:xfrm>
            <a:prstGeom prst="rect">
              <a:avLst/>
            </a:prstGeom>
            <a:solidFill>
              <a:schemeClr val="bg2"/>
            </a:solidFill>
            <a:ln w="19050">
              <a:solidFill>
                <a:srgbClr val="000000"/>
              </a:solidFill>
              <a:miter lim="800000"/>
              <a:headEnd/>
              <a:tailEnd/>
            </a:ln>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60" name="Rectangle 43"/>
            <p:cNvSpPr>
              <a:spLocks noChangeArrowheads="1"/>
            </p:cNvSpPr>
            <p:nvPr/>
          </p:nvSpPr>
          <p:spPr bwMode="auto">
            <a:xfrm>
              <a:off x="4105" y="2365"/>
              <a:ext cx="619" cy="100"/>
            </a:xfrm>
            <a:prstGeom prst="rect">
              <a:avLst/>
            </a:prstGeom>
            <a:solidFill>
              <a:srgbClr val="0000FF"/>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grpSp>
      <p:graphicFrame>
        <p:nvGraphicFramePr>
          <p:cNvPr id="21532" name="Object 44"/>
          <p:cNvGraphicFramePr>
            <a:graphicFrameLocks noChangeAspect="1"/>
          </p:cNvGraphicFramePr>
          <p:nvPr/>
        </p:nvGraphicFramePr>
        <p:xfrm>
          <a:off x="3503613" y="2781300"/>
          <a:ext cx="577850" cy="700088"/>
        </p:xfrm>
        <a:graphic>
          <a:graphicData uri="http://schemas.openxmlformats.org/presentationml/2006/ole">
            <mc:AlternateContent xmlns:mc="http://schemas.openxmlformats.org/markup-compatibility/2006">
              <mc:Choice xmlns:v="urn:schemas-microsoft-com:vml" Requires="v">
                <p:oleObj spid="_x0000_s2146" name="Equation" r:id="rId6" imgW="419100" imgH="508000" progId="Equation.3">
                  <p:embed/>
                </p:oleObj>
              </mc:Choice>
              <mc:Fallback>
                <p:oleObj name="Equation" r:id="rId6" imgW="419100" imgH="508000" progId="Equation.3">
                  <p:embed/>
                  <p:pic>
                    <p:nvPicPr>
                      <p:cNvPr id="21532"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3613" y="2781300"/>
                        <a:ext cx="577850" cy="7000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3" name="Rectangle 45"/>
          <p:cNvSpPr>
            <a:spLocks noGrp="1" noChangeArrowheads="1"/>
          </p:cNvSpPr>
          <p:nvPr>
            <p:ph type="title"/>
          </p:nvPr>
        </p:nvSpPr>
        <p:spPr>
          <a:xfrm>
            <a:off x="2207568" y="-8134"/>
            <a:ext cx="7934325" cy="1143000"/>
          </a:xfrm>
          <a:noFill/>
        </p:spPr>
        <p:txBody>
          <a:bodyPr vert="horz" wrap="square" lIns="92075" tIns="46038" rIns="92075" bIns="46038" numCol="1" anchor="ctr" anchorCtr="0" compatLnSpc="1">
            <a:prstTxWarp prst="textNoShape">
              <a:avLst/>
            </a:prstTxWarp>
          </a:bodyPr>
          <a:lstStyle/>
          <a:p>
            <a:pPr eaLnBrk="1" hangingPunct="1"/>
            <a:r>
              <a:rPr lang="en-US" altLang="zh-TW" dirty="0"/>
              <a:t>Periodic Real-Time Schedulers</a:t>
            </a:r>
          </a:p>
        </p:txBody>
      </p:sp>
      <p:sp>
        <p:nvSpPr>
          <p:cNvPr id="21534" name="Rectangle 46"/>
          <p:cNvSpPr>
            <a:spLocks noChangeArrowheads="1"/>
          </p:cNvSpPr>
          <p:nvPr/>
        </p:nvSpPr>
        <p:spPr bwMode="auto">
          <a:xfrm>
            <a:off x="6110288" y="5645150"/>
            <a:ext cx="404812" cy="152400"/>
          </a:xfrm>
          <a:prstGeom prst="rect">
            <a:avLst/>
          </a:prstGeom>
          <a:solidFill>
            <a:schemeClr val="bg2"/>
          </a:solidFill>
          <a:ln w="19050">
            <a:solidFill>
              <a:schemeClr val="tx1"/>
            </a:solidFill>
            <a:miter lim="800000"/>
            <a:headEnd/>
            <a:tailEnd/>
          </a:ln>
        </p:spPr>
        <p:txBody>
          <a:bodyPr wrap="none" anchor="ct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35" name="Line 47"/>
          <p:cNvSpPr>
            <a:spLocks noChangeShapeType="1"/>
          </p:cNvSpPr>
          <p:nvPr/>
        </p:nvSpPr>
        <p:spPr bwMode="auto">
          <a:xfrm flipH="1" flipV="1">
            <a:off x="6092825" y="5527675"/>
            <a:ext cx="1588"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36" name="Rectangle 48"/>
          <p:cNvSpPr>
            <a:spLocks noChangeArrowheads="1"/>
          </p:cNvSpPr>
          <p:nvPr/>
        </p:nvSpPr>
        <p:spPr bwMode="auto">
          <a:xfrm>
            <a:off x="7407276" y="5646738"/>
            <a:ext cx="404813" cy="152400"/>
          </a:xfrm>
          <a:prstGeom prst="rect">
            <a:avLst/>
          </a:prstGeom>
          <a:solidFill>
            <a:schemeClr val="bg2"/>
          </a:solidFill>
          <a:ln w="19050">
            <a:solidFill>
              <a:schemeClr val="tx1"/>
            </a:solidFill>
            <a:miter lim="800000"/>
            <a:headEnd/>
            <a:tailEnd/>
          </a:ln>
        </p:spPr>
        <p:txBody>
          <a:bodyPr wrap="none" anchor="ct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37" name="Line 49"/>
          <p:cNvSpPr>
            <a:spLocks noChangeShapeType="1"/>
          </p:cNvSpPr>
          <p:nvPr/>
        </p:nvSpPr>
        <p:spPr bwMode="auto">
          <a:xfrm flipH="1" flipV="1">
            <a:off x="7391400" y="5503864"/>
            <a:ext cx="1588" cy="301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38" name="Rectangle 50"/>
          <p:cNvSpPr>
            <a:spLocks noChangeArrowheads="1"/>
          </p:cNvSpPr>
          <p:nvPr/>
        </p:nvSpPr>
        <p:spPr bwMode="auto">
          <a:xfrm>
            <a:off x="8693151" y="5646738"/>
            <a:ext cx="404813" cy="152400"/>
          </a:xfrm>
          <a:prstGeom prst="rect">
            <a:avLst/>
          </a:prstGeom>
          <a:solidFill>
            <a:schemeClr val="bg2"/>
          </a:solidFill>
          <a:ln w="19050">
            <a:solidFill>
              <a:schemeClr val="tx1"/>
            </a:solidFill>
            <a:miter lim="800000"/>
            <a:headEnd/>
            <a:tailEnd/>
          </a:ln>
        </p:spPr>
        <p:txBody>
          <a:bodyPr wrap="none" anchor="ctr"/>
          <a:lstStyle>
            <a:lvl1pPr eaLnBrk="0" hangingPunct="0">
              <a:defRPr kumimoji="1">
                <a:solidFill>
                  <a:schemeClr val="tx1"/>
                </a:solidFill>
                <a:latin typeface="Bickley Script LET" pitchFamily="2" charset="0"/>
                <a:ea typeface="新細明體" panose="02020500000000000000" pitchFamily="18" charset="-120"/>
              </a:defRPr>
            </a:lvl1pPr>
            <a:lvl2pPr marL="742950" indent="-285750" eaLnBrk="0" hangingPunct="0">
              <a:defRPr kumimoji="1">
                <a:solidFill>
                  <a:schemeClr val="tx1"/>
                </a:solidFill>
                <a:latin typeface="Bickley Script LET" pitchFamily="2" charset="0"/>
                <a:ea typeface="新細明體" panose="02020500000000000000" pitchFamily="18" charset="-120"/>
              </a:defRPr>
            </a:lvl2pPr>
            <a:lvl3pPr marL="1143000" indent="-228600" eaLnBrk="0" hangingPunct="0">
              <a:defRPr kumimoji="1">
                <a:solidFill>
                  <a:schemeClr val="tx1"/>
                </a:solidFill>
                <a:latin typeface="Bickley Script LET" pitchFamily="2" charset="0"/>
                <a:ea typeface="新細明體" panose="02020500000000000000" pitchFamily="18" charset="-120"/>
              </a:defRPr>
            </a:lvl3pPr>
            <a:lvl4pPr marL="1600200" indent="-228600" eaLnBrk="0" hangingPunct="0">
              <a:defRPr kumimoji="1">
                <a:solidFill>
                  <a:schemeClr val="tx1"/>
                </a:solidFill>
                <a:latin typeface="Bickley Script LET" pitchFamily="2" charset="0"/>
                <a:ea typeface="新細明體" panose="02020500000000000000" pitchFamily="18" charset="-120"/>
              </a:defRPr>
            </a:lvl4pPr>
            <a:lvl5pPr marL="2057400" indent="-228600" eaLnBrk="0" hangingPunct="0">
              <a:defRPr kumimoji="1">
                <a:solidFill>
                  <a:schemeClr val="tx1"/>
                </a:solidFill>
                <a:latin typeface="Bickley Script LET" pitchFamily="2"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anose="02020500000000000000" pitchFamily="18" charset="-120"/>
              </a:defRPr>
            </a:lvl9pPr>
          </a:lstStyle>
          <a:p>
            <a:pPr eaLnBrk="1" hangingPunct="1"/>
            <a:endParaRPr lang="zh-TW" altLang="en-US"/>
          </a:p>
        </p:txBody>
      </p:sp>
      <p:sp>
        <p:nvSpPr>
          <p:cNvPr id="21539" name="Line 51"/>
          <p:cNvSpPr>
            <a:spLocks noChangeShapeType="1"/>
          </p:cNvSpPr>
          <p:nvPr/>
        </p:nvSpPr>
        <p:spPr bwMode="auto">
          <a:xfrm flipH="1" flipV="1">
            <a:off x="8682039" y="5503864"/>
            <a:ext cx="3175" cy="301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40" name="Line 52"/>
          <p:cNvSpPr>
            <a:spLocks noChangeShapeType="1"/>
          </p:cNvSpPr>
          <p:nvPr/>
        </p:nvSpPr>
        <p:spPr bwMode="auto">
          <a:xfrm>
            <a:off x="8688388" y="5805489"/>
            <a:ext cx="152400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1541" name="Line 53"/>
          <p:cNvSpPr>
            <a:spLocks noChangeShapeType="1"/>
          </p:cNvSpPr>
          <p:nvPr/>
        </p:nvSpPr>
        <p:spPr bwMode="auto">
          <a:xfrm flipH="1" flipV="1">
            <a:off x="9982200" y="5503864"/>
            <a:ext cx="1588" cy="301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Tree>
    <p:extLst>
      <p:ext uri="{BB962C8B-B14F-4D97-AF65-F5344CB8AC3E}">
        <p14:creationId xmlns:p14="http://schemas.microsoft.com/office/powerpoint/2010/main" val="146921015"/>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2EBE6F-CA82-4645-8197-5CD91D628D83}"/>
              </a:ext>
            </a:extLst>
          </p:cNvPr>
          <p:cNvSpPr>
            <a:spLocks noGrp="1"/>
          </p:cNvSpPr>
          <p:nvPr>
            <p:ph type="title"/>
          </p:nvPr>
        </p:nvSpPr>
        <p:spPr/>
        <p:txBody>
          <a:bodyPr/>
          <a:lstStyle/>
          <a:p>
            <a:r>
              <a:rPr lang="en-US" altLang="zh-TW" dirty="0"/>
              <a:t>Completion Time (CT</a:t>
            </a:r>
            <a:r>
              <a:rPr lang="en-US" altLang="zh-TW"/>
              <a:t>)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159C82C-31AC-41DB-B28F-8C92D98513E4}"/>
                  </a:ext>
                </a:extLst>
              </p:cNvPr>
              <p:cNvSpPr>
                <a:spLocks noGrp="1"/>
              </p:cNvSpPr>
              <p:nvPr>
                <p:ph idx="1"/>
              </p:nvPr>
            </p:nvSpPr>
            <p:spPr>
              <a:xfrm>
                <a:off x="867835" y="1484313"/>
                <a:ext cx="10844789" cy="4525962"/>
              </a:xfrm>
            </p:spPr>
            <p:txBody>
              <a:bodyPr/>
              <a:lstStyle/>
              <a:p>
                <a:r>
                  <a:rPr lang="en-US" altLang="zh-TW" dirty="0"/>
                  <a:t>Theorem [JP86]: For a set of independent, periodic tasks, if each task meets its first deadline, all deadlines will always be met.</a:t>
                </a:r>
              </a:p>
              <a:p>
                <a:r>
                  <a:rPr lang="en-US" altLang="zh-TW" dirty="0"/>
                  <a:t>Let </a:t>
                </a:r>
                <a:r>
                  <a:rPr lang="en-US" altLang="zh-TW" b="1" i="1" dirty="0" err="1">
                    <a:latin typeface="+mj-lt"/>
                  </a:rPr>
                  <a:t>T</a:t>
                </a:r>
                <a:r>
                  <a:rPr lang="en-US" altLang="zh-TW" b="1" i="1" baseline="-25000" dirty="0" err="1">
                    <a:latin typeface="+mj-lt"/>
                  </a:rPr>
                  <a:t>i</a:t>
                </a:r>
                <a:r>
                  <a:rPr lang="en-US" altLang="zh-TW" dirty="0"/>
                  <a:t> = completion time of task </a:t>
                </a:r>
                <a:r>
                  <a:rPr lang="en-US" altLang="zh-TW" i="1" dirty="0" err="1">
                    <a:latin typeface="+mj-lt"/>
                  </a:rPr>
                  <a:t>i</a:t>
                </a:r>
                <a:r>
                  <a:rPr lang="en-US" altLang="zh-TW" dirty="0"/>
                  <a:t>, </a:t>
                </a:r>
                <a:r>
                  <a:rPr lang="en-US" altLang="zh-TW" b="1" i="1" dirty="0" err="1">
                    <a:latin typeface="+mj-lt"/>
                  </a:rPr>
                  <a:t>T</a:t>
                </a:r>
                <a:r>
                  <a:rPr lang="en-US" altLang="zh-TW" b="1" i="1" baseline="-25000" dirty="0" err="1">
                    <a:latin typeface="+mj-lt"/>
                  </a:rPr>
                  <a:t>i</a:t>
                </a:r>
                <a:r>
                  <a:rPr lang="en-US" altLang="zh-TW" b="1" i="1" baseline="-25000" dirty="0">
                    <a:latin typeface="+mj-lt"/>
                  </a:rPr>
                  <a:t> </a:t>
                </a:r>
                <a:r>
                  <a:rPr lang="en-US" altLang="zh-TW" dirty="0"/>
                  <a:t> may be computed by the following iterative formula on </a:t>
                </a:r>
                <a:r>
                  <a:rPr lang="en-US" altLang="zh-TW" i="1" dirty="0">
                    <a:latin typeface="+mj-lt"/>
                  </a:rPr>
                  <a:t>n</a:t>
                </a:r>
                <a:r>
                  <a:rPr lang="en-US" altLang="zh-TW" dirty="0"/>
                  <a:t> from </a:t>
                </a:r>
                <a:r>
                  <a:rPr lang="en-US" altLang="zh-TW" b="1" i="1" dirty="0" err="1">
                    <a:latin typeface="+mj-lt"/>
                  </a:rPr>
                  <a:t>T</a:t>
                </a:r>
                <a:r>
                  <a:rPr lang="en-US" altLang="zh-TW" b="1" i="1" baseline="-25000" dirty="0" err="1">
                    <a:latin typeface="+mj-lt"/>
                  </a:rPr>
                  <a:t>i</a:t>
                </a:r>
                <a:r>
                  <a:rPr lang="en-US" altLang="zh-TW" b="1" i="1" baseline="-25000" dirty="0">
                    <a:latin typeface="+mj-lt"/>
                  </a:rPr>
                  <a:t> </a:t>
                </a:r>
                <a:r>
                  <a:rPr lang="en-US" altLang="zh-TW" dirty="0"/>
                  <a:t>(</a:t>
                </a:r>
                <a:r>
                  <a:rPr lang="en-US" altLang="zh-TW" i="1" dirty="0"/>
                  <a:t>0</a:t>
                </a:r>
                <a:r>
                  <a:rPr lang="en-US" altLang="zh-TW" dirty="0"/>
                  <a:t>) = 0 until </a:t>
                </a:r>
                <a:r>
                  <a:rPr lang="en-US" altLang="zh-TW" b="1" i="1" dirty="0" err="1">
                    <a:latin typeface="+mj-lt"/>
                  </a:rPr>
                  <a:t>T</a:t>
                </a:r>
                <a:r>
                  <a:rPr lang="en-US" altLang="zh-TW" b="1" i="1" baseline="-25000" dirty="0" err="1">
                    <a:latin typeface="+mj-lt"/>
                  </a:rPr>
                  <a:t>i</a:t>
                </a:r>
                <a:r>
                  <a:rPr lang="en-US" altLang="zh-TW" b="1" i="1" baseline="-25000" dirty="0">
                    <a:latin typeface="+mj-lt"/>
                  </a:rPr>
                  <a:t> </a:t>
                </a:r>
                <a:r>
                  <a:rPr lang="en-US" altLang="zh-TW" dirty="0">
                    <a:latin typeface="+mj-lt"/>
                  </a:rPr>
                  <a:t>(</a:t>
                </a:r>
                <a:r>
                  <a:rPr lang="en-US" altLang="zh-TW" i="1" dirty="0">
                    <a:latin typeface="+mj-lt"/>
                  </a:rPr>
                  <a:t>n</a:t>
                </a:r>
                <a:r>
                  <a:rPr lang="en-US" altLang="zh-TW" dirty="0">
                    <a:latin typeface="+mj-lt"/>
                  </a:rPr>
                  <a:t>+1) = </a:t>
                </a:r>
                <a:r>
                  <a:rPr lang="en-US" altLang="zh-TW" b="1" i="1" dirty="0" err="1">
                    <a:latin typeface="+mj-lt"/>
                  </a:rPr>
                  <a:t>T</a:t>
                </a:r>
                <a:r>
                  <a:rPr lang="en-US" altLang="zh-TW" b="1" i="1" baseline="-25000" dirty="0" err="1">
                    <a:latin typeface="+mj-lt"/>
                  </a:rPr>
                  <a:t>i</a:t>
                </a:r>
                <a:r>
                  <a:rPr lang="en-US" altLang="zh-TW" b="1" i="1" baseline="-25000" dirty="0">
                    <a:latin typeface="+mj-lt"/>
                  </a:rPr>
                  <a:t> </a:t>
                </a:r>
                <a:r>
                  <a:rPr lang="en-US" altLang="zh-TW" dirty="0">
                    <a:latin typeface="+mj-lt"/>
                  </a:rPr>
                  <a:t>(</a:t>
                </a:r>
                <a:r>
                  <a:rPr lang="en-US" altLang="zh-TW" i="1" dirty="0">
                    <a:latin typeface="+mj-lt"/>
                  </a:rPr>
                  <a:t>n</a:t>
                </a:r>
                <a:r>
                  <a:rPr lang="en-US" altLang="zh-TW" dirty="0">
                    <a:latin typeface="+mj-lt"/>
                  </a:rPr>
                  <a:t>).</a:t>
                </a:r>
              </a:p>
              <a:p>
                <a:pPr marL="0" indent="0">
                  <a:buNone/>
                </a:pPr>
                <a:r>
                  <a:rPr lang="en-US" altLang="zh-TW" dirty="0">
                    <a:latin typeface="+mj-lt"/>
                  </a:rPr>
                  <a:t> 		 </a:t>
                </a:r>
                <a14:m>
                  <m:oMath xmlns:m="http://schemas.openxmlformats.org/officeDocument/2006/math">
                    <m:sSub>
                      <m:sSubPr>
                        <m:ctrlPr>
                          <a:rPr lang="pt-BR" altLang="zh-TW" b="1" i="1" dirty="0">
                            <a:latin typeface="Cambria Math" panose="02040503050406030204" pitchFamily="18" charset="0"/>
                          </a:rPr>
                        </m:ctrlPr>
                      </m:sSubPr>
                      <m:e>
                        <m:r>
                          <a:rPr lang="en-US" altLang="zh-TW" b="1" i="1" dirty="0">
                            <a:latin typeface="Cambria Math" panose="02040503050406030204" pitchFamily="18" charset="0"/>
                          </a:rPr>
                          <m:t>𝑻</m:t>
                        </m:r>
                      </m:e>
                      <m:sub>
                        <m:r>
                          <a:rPr lang="en-US" altLang="zh-TW" b="0" i="1" dirty="0">
                            <a:latin typeface="Cambria Math" panose="02040503050406030204" pitchFamily="18" charset="0"/>
                          </a:rPr>
                          <m:t>𝑖</m:t>
                        </m:r>
                      </m:sub>
                    </m:sSub>
                    <m:r>
                      <a:rPr lang="en-US" altLang="zh-TW" i="1" dirty="0">
                        <a:latin typeface="Cambria Math" panose="02040503050406030204" pitchFamily="18" charset="0"/>
                      </a:rPr>
                      <m:t>(</m:t>
                    </m:r>
                    <m:r>
                      <a:rPr lang="en-US" altLang="zh-TW" i="1" dirty="0">
                        <a:latin typeface="Cambria Math" panose="02040503050406030204" pitchFamily="18" charset="0"/>
                      </a:rPr>
                      <m:t>𝑛</m:t>
                    </m:r>
                    <m:r>
                      <a:rPr lang="en-US" altLang="zh-TW" i="1" dirty="0">
                        <a:latin typeface="Cambria Math" panose="02040503050406030204" pitchFamily="18" charset="0"/>
                      </a:rPr>
                      <m:t>+1)=(</m:t>
                    </m:r>
                    <m:nary>
                      <m:naryPr>
                        <m:chr m:val="∑"/>
                        <m:ctrlPr>
                          <a:rPr lang="pt-BR"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pt-BR" altLang="zh-TW" i="1">
                            <a:latin typeface="Cambria Math" panose="02040503050406030204" pitchFamily="18" charset="0"/>
                          </a:rPr>
                          <m:t>=</m:t>
                        </m:r>
                        <m:r>
                          <a:rPr lang="en-US" altLang="zh-TW" i="1">
                            <a:latin typeface="Cambria Math" panose="02040503050406030204" pitchFamily="18" charset="0"/>
                          </a:rPr>
                          <m:t>1</m:t>
                        </m:r>
                      </m:sub>
                      <m:sup>
                        <m:r>
                          <a:rPr lang="en-US" altLang="zh-TW" i="1">
                            <a:latin typeface="Cambria Math" panose="02040503050406030204" pitchFamily="18" charset="0"/>
                          </a:rPr>
                          <m:t>𝑖</m:t>
                        </m:r>
                        <m:r>
                          <a:rPr lang="en-US" altLang="zh-TW" i="1">
                            <a:latin typeface="Cambria Math" panose="02040503050406030204" pitchFamily="18" charset="0"/>
                          </a:rPr>
                          <m:t>−1</m:t>
                        </m:r>
                      </m:sup>
                      <m:e>
                        <m:d>
                          <m:dPr>
                            <m:begChr m:val="⌈"/>
                            <m:endChr m:val="⌉"/>
                            <m:ctrlPr>
                              <a:rPr lang="pt-BR" altLang="zh-TW" i="1">
                                <a:latin typeface="Cambria Math" panose="02040503050406030204" pitchFamily="18" charset="0"/>
                              </a:rPr>
                            </m:ctrlPr>
                          </m:dPr>
                          <m:e>
                            <m:sSub>
                              <m:sSubPr>
                                <m:ctrlPr>
                                  <a:rPr lang="pt-BR" altLang="zh-TW" b="1" i="1" dirty="0">
                                    <a:latin typeface="Cambria Math" panose="02040503050406030204" pitchFamily="18" charset="0"/>
                                  </a:rPr>
                                </m:ctrlPr>
                              </m:sSubPr>
                              <m:e>
                                <m:r>
                                  <a:rPr lang="en-US" altLang="zh-TW" b="1" i="1" dirty="0">
                                    <a:latin typeface="Cambria Math" panose="02040503050406030204" pitchFamily="18" charset="0"/>
                                  </a:rPr>
                                  <m:t>𝑻</m:t>
                                </m:r>
                              </m:e>
                              <m:sub>
                                <m:r>
                                  <a:rPr lang="en-US" altLang="zh-TW" b="0" i="1" dirty="0">
                                    <a:latin typeface="Cambria Math" panose="02040503050406030204" pitchFamily="18" charset="0"/>
                                  </a:rPr>
                                  <m:t>𝑖</m:t>
                                </m:r>
                              </m:sub>
                            </m:sSub>
                            <m:r>
                              <a:rPr lang="en-US" altLang="zh-TW" i="1" dirty="0">
                                <a:latin typeface="Cambria Math" panose="02040503050406030204" pitchFamily="18" charset="0"/>
                              </a:rPr>
                              <m:t>(</m:t>
                            </m:r>
                            <m:r>
                              <a:rPr lang="en-US" altLang="zh-TW" i="1" dirty="0">
                                <a:latin typeface="Cambria Math" panose="02040503050406030204" pitchFamily="18" charset="0"/>
                              </a:rPr>
                              <m:t>𝑛</m:t>
                            </m:r>
                            <m:r>
                              <a:rPr lang="en-US" altLang="zh-TW" i="1" dirty="0">
                                <a:latin typeface="Cambria Math" panose="02040503050406030204" pitchFamily="18" charset="0"/>
                              </a:rPr>
                              <m:t>)/</m:t>
                            </m:r>
                            <m:sSub>
                              <m:sSubPr>
                                <m:ctrlPr>
                                  <a:rPr lang="pt-BR" altLang="zh-TW" i="1" dirty="0">
                                    <a:latin typeface="Cambria Math" panose="02040503050406030204" pitchFamily="18" charset="0"/>
                                  </a:rPr>
                                </m:ctrlPr>
                              </m:sSubPr>
                              <m:e>
                                <m:r>
                                  <a:rPr lang="en-US" altLang="zh-TW" i="1" dirty="0">
                                    <a:latin typeface="Cambria Math" panose="02040503050406030204" pitchFamily="18" charset="0"/>
                                  </a:rPr>
                                  <m:t>𝑝</m:t>
                                </m:r>
                              </m:e>
                              <m:sub>
                                <m:r>
                                  <a:rPr lang="en-US" altLang="zh-TW" i="1" dirty="0">
                                    <a:latin typeface="Cambria Math" panose="02040503050406030204" pitchFamily="18" charset="0"/>
                                  </a:rPr>
                                  <m:t>𝑗</m:t>
                                </m:r>
                              </m:sub>
                            </m:sSub>
                          </m:e>
                        </m:d>
                        <m:r>
                          <a:rPr lang="en-US" altLang="zh-TW" i="1">
                            <a:latin typeface="Cambria Math" panose="02040503050406030204" pitchFamily="18" charset="0"/>
                          </a:rPr>
                          <m:t>∗</m:t>
                        </m:r>
                        <m:sSub>
                          <m:sSubPr>
                            <m:ctrlPr>
                              <a:rPr lang="pt-BR" altLang="zh-TW" i="1" dirty="0">
                                <a:latin typeface="Cambria Math" panose="02040503050406030204" pitchFamily="18" charset="0"/>
                              </a:rPr>
                            </m:ctrlPr>
                          </m:sSubPr>
                          <m:e>
                            <m:r>
                              <a:rPr lang="en-US" altLang="zh-TW" i="1" dirty="0">
                                <a:latin typeface="Cambria Math" panose="02040503050406030204" pitchFamily="18" charset="0"/>
                              </a:rPr>
                              <m:t>𝑒</m:t>
                            </m:r>
                          </m:e>
                          <m:sub>
                            <m:r>
                              <a:rPr lang="en-US" altLang="zh-TW" i="1" dirty="0">
                                <a:latin typeface="Cambria Math" panose="02040503050406030204" pitchFamily="18" charset="0"/>
                              </a:rPr>
                              <m:t>𝑗</m:t>
                            </m:r>
                          </m:sub>
                        </m:sSub>
                      </m:e>
                    </m:nary>
                    <m:r>
                      <a:rPr lang="en-US" altLang="zh-TW" i="1">
                        <a:latin typeface="Cambria Math" panose="02040503050406030204" pitchFamily="18" charset="0"/>
                      </a:rPr>
                      <m:t>)</m:t>
                    </m:r>
                  </m:oMath>
                </a14:m>
                <a:r>
                  <a:rPr lang="en-US" altLang="zh-TW" dirty="0"/>
                  <a:t>+</a:t>
                </a:r>
                <a:r>
                  <a:rPr lang="pt-BR" altLang="zh-TW" dirty="0"/>
                  <a:t> </a:t>
                </a:r>
                <a14:m>
                  <m:oMath xmlns:m="http://schemas.openxmlformats.org/officeDocument/2006/math">
                    <m:sSub>
                      <m:sSubPr>
                        <m:ctrlPr>
                          <a:rPr lang="pt-BR" altLang="zh-TW" i="1" dirty="0">
                            <a:latin typeface="Cambria Math" panose="02040503050406030204" pitchFamily="18" charset="0"/>
                          </a:rPr>
                        </m:ctrlPr>
                      </m:sSubPr>
                      <m:e>
                        <m:r>
                          <a:rPr lang="en-US" altLang="zh-TW" i="1" dirty="0">
                            <a:latin typeface="Cambria Math" panose="02040503050406030204" pitchFamily="18" charset="0"/>
                          </a:rPr>
                          <m:t>𝑒</m:t>
                        </m:r>
                      </m:e>
                      <m:sub>
                        <m:r>
                          <a:rPr lang="en-US" altLang="zh-TW" i="1" dirty="0">
                            <a:latin typeface="Cambria Math" panose="02040503050406030204" pitchFamily="18" charset="0"/>
                          </a:rPr>
                          <m:t>𝑖</m:t>
                        </m:r>
                      </m:sub>
                    </m:sSub>
                  </m:oMath>
                </a14:m>
                <a:endParaRPr lang="en-US" altLang="zh-TW" dirty="0"/>
              </a:p>
              <a:p>
                <a:r>
                  <a:rPr lang="en-US" altLang="zh-TW" dirty="0"/>
                  <a:t>Task </a:t>
                </a:r>
                <a:r>
                  <a:rPr lang="en-US" altLang="zh-TW" i="1" dirty="0"/>
                  <a:t>set</a:t>
                </a:r>
                <a:r>
                  <a:rPr lang="en-US" altLang="zh-TW" dirty="0"/>
                  <a:t> is schedulable if all completion time </a:t>
                </a:r>
                <a:r>
                  <a:rPr lang="en-US" altLang="zh-TW" b="1" i="1" dirty="0" err="1">
                    <a:latin typeface="+mj-lt"/>
                  </a:rPr>
                  <a:t>T</a:t>
                </a:r>
                <a:r>
                  <a:rPr lang="en-US" altLang="zh-TW" i="1" baseline="-25000" dirty="0" err="1">
                    <a:latin typeface="+mj-lt"/>
                  </a:rPr>
                  <a:t>i</a:t>
                </a:r>
                <a:r>
                  <a:rPr lang="en-US" altLang="zh-TW" b="1" i="1" baseline="-25000" dirty="0">
                    <a:latin typeface="+mj-lt"/>
                  </a:rPr>
                  <a:t> </a:t>
                </a:r>
                <a:r>
                  <a:rPr lang="en-US" altLang="zh-TW" dirty="0"/>
                  <a:t> ≤</a:t>
                </a:r>
                <a:r>
                  <a:rPr lang="zh-TW" altLang="en-US" dirty="0">
                    <a:latin typeface="+mj-lt"/>
                  </a:rPr>
                  <a:t> </a:t>
                </a:r>
                <a:r>
                  <a:rPr lang="en-US" altLang="zh-TW" i="1">
                    <a:latin typeface="+mj-lt"/>
                  </a:rPr>
                  <a:t>p</a:t>
                </a:r>
                <a:r>
                  <a:rPr lang="en-US" altLang="zh-TW" i="1" baseline="-25000">
                    <a:latin typeface="+mj-lt"/>
                  </a:rPr>
                  <a:t>i</a:t>
                </a:r>
                <a:r>
                  <a:rPr lang="en-US" altLang="zh-TW" i="1" baseline="-25000" dirty="0">
                    <a:latin typeface="+mj-lt"/>
                  </a:rPr>
                  <a:t> </a:t>
                </a:r>
                <a:r>
                  <a:rPr lang="en-US" altLang="zh-TW"/>
                  <a:t>(</a:t>
                </a:r>
                <a:r>
                  <a:rPr lang="en-US" altLang="zh-TW" dirty="0"/>
                  <a:t>deadline). </a:t>
                </a:r>
                <a:endParaRPr lang="zh-TW" altLang="en-US" dirty="0"/>
              </a:p>
            </p:txBody>
          </p:sp>
        </mc:Choice>
        <mc:Fallback xmlns="">
          <p:sp>
            <p:nvSpPr>
              <p:cNvPr id="3" name="內容版面配置區 2">
                <a:extLst>
                  <a:ext uri="{FF2B5EF4-FFF2-40B4-BE49-F238E27FC236}">
                    <a16:creationId xmlns:a16="http://schemas.microsoft.com/office/drawing/2014/main" id="{8159C82C-31AC-41DB-B28F-8C92D98513E4}"/>
                  </a:ext>
                </a:extLst>
              </p:cNvPr>
              <p:cNvSpPr>
                <a:spLocks noGrp="1" noRot="1" noChangeAspect="1" noMove="1" noResize="1" noEditPoints="1" noAdjustHandles="1" noChangeArrowheads="1" noChangeShapeType="1" noTextEdit="1"/>
              </p:cNvSpPr>
              <p:nvPr>
                <p:ph idx="1"/>
              </p:nvPr>
            </p:nvSpPr>
            <p:spPr>
              <a:xfrm>
                <a:off x="867835" y="1484313"/>
                <a:ext cx="10844789" cy="4525962"/>
              </a:xfrm>
              <a:blipFill>
                <a:blip r:embed="rId2"/>
                <a:stretch>
                  <a:fillRect t="-1346" r="-1124"/>
                </a:stretch>
              </a:blipFill>
            </p:spPr>
            <p:txBody>
              <a:bodyPr/>
              <a:lstStyle/>
              <a:p>
                <a:r>
                  <a:rPr lang="zh-TW" altLang="en-US">
                    <a:noFill/>
                  </a:rPr>
                  <a:t> </a:t>
                </a:r>
              </a:p>
            </p:txBody>
          </p:sp>
        </mc:Fallback>
      </mc:AlternateContent>
      <p:sp>
        <p:nvSpPr>
          <p:cNvPr id="4" name="頁尾版面配置區 3">
            <a:extLst>
              <a:ext uri="{FF2B5EF4-FFF2-40B4-BE49-F238E27FC236}">
                <a16:creationId xmlns:a16="http://schemas.microsoft.com/office/drawing/2014/main" id="{157263FF-006F-404C-8F8A-A3E5D7E0ED45}"/>
              </a:ext>
            </a:extLst>
          </p:cNvPr>
          <p:cNvSpPr>
            <a:spLocks noGrp="1"/>
          </p:cNvSpPr>
          <p:nvPr>
            <p:ph type="ftr" sz="quarter" idx="11"/>
          </p:nvPr>
        </p:nvSpPr>
        <p:spPr/>
        <p:txBody>
          <a:bodyPr/>
          <a:lstStyle/>
          <a:p>
            <a:pPr>
              <a:defRPr/>
            </a:pPr>
            <a:r>
              <a:rPr lang="en-US" altLang="zh-TW"/>
              <a:t>/90</a:t>
            </a:r>
            <a:endParaRPr lang="en-US" altLang="zh-TW" dirty="0"/>
          </a:p>
        </p:txBody>
      </p:sp>
      <p:sp>
        <p:nvSpPr>
          <p:cNvPr id="5" name="投影片編號版面配置區 4">
            <a:extLst>
              <a:ext uri="{FF2B5EF4-FFF2-40B4-BE49-F238E27FC236}">
                <a16:creationId xmlns:a16="http://schemas.microsoft.com/office/drawing/2014/main" id="{B6292263-F667-4EB5-8C3E-780873FED98A}"/>
              </a:ext>
            </a:extLst>
          </p:cNvPr>
          <p:cNvSpPr>
            <a:spLocks noGrp="1"/>
          </p:cNvSpPr>
          <p:nvPr>
            <p:ph type="sldNum" sz="quarter" idx="12"/>
          </p:nvPr>
        </p:nvSpPr>
        <p:spPr/>
        <p:txBody>
          <a:bodyPr/>
          <a:lstStyle/>
          <a:p>
            <a:pPr>
              <a:defRPr/>
            </a:pPr>
            <a:fld id="{8829B0A6-A5B9-4F19-A482-C4080EE7DAE7}" type="slidenum">
              <a:rPr lang="en-US" altLang="zh-TW" smtClean="0"/>
              <a:pPr>
                <a:defRPr/>
              </a:pPr>
              <a:t>90</a:t>
            </a:fld>
            <a:endParaRPr lang="en-US" altLang="zh-TW" dirty="0"/>
          </a:p>
        </p:txBody>
      </p:sp>
      <p:sp>
        <p:nvSpPr>
          <p:cNvPr id="6" name="矩形 5">
            <a:extLst>
              <a:ext uri="{FF2B5EF4-FFF2-40B4-BE49-F238E27FC236}">
                <a16:creationId xmlns:a16="http://schemas.microsoft.com/office/drawing/2014/main" id="{A1CFD48C-762B-475F-94CE-3E3623ECACDC}"/>
              </a:ext>
            </a:extLst>
          </p:cNvPr>
          <p:cNvSpPr/>
          <p:nvPr/>
        </p:nvSpPr>
        <p:spPr>
          <a:xfrm>
            <a:off x="119336" y="6075686"/>
            <a:ext cx="12192000" cy="338554"/>
          </a:xfrm>
          <a:prstGeom prst="rect">
            <a:avLst/>
          </a:prstGeom>
        </p:spPr>
        <p:txBody>
          <a:bodyPr wrap="square">
            <a:spAutoFit/>
          </a:bodyPr>
          <a:lstStyle/>
          <a:p>
            <a:r>
              <a:rPr lang="en-US" altLang="zh-TW" sz="1600" dirty="0"/>
              <a:t>[JP86] Joseph and Pandya, “Finding Response Times in a Real-Time System”, BCS Computing Journal, vol 29, no.5, 1986, pp390-395</a:t>
            </a:r>
            <a:endParaRPr lang="zh-TW" altLang="en-US" sz="1600" dirty="0"/>
          </a:p>
        </p:txBody>
      </p:sp>
    </p:spTree>
    <p:extLst>
      <p:ext uri="{BB962C8B-B14F-4D97-AF65-F5344CB8AC3E}">
        <p14:creationId xmlns:p14="http://schemas.microsoft.com/office/powerpoint/2010/main" val="3802715201"/>
      </p:ext>
    </p:extLst>
  </p:cSld>
  <p:clrMapOvr>
    <a:masterClrMapping/>
  </p:clrMapOvr>
  <p:transition spd="slow">
    <p:wipe/>
  </p:transition>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2B2B2"/>
        </a:solidFill>
        <a:ln w="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Bickley Script LET" pitchFamily="2" charset="0"/>
            <a:ea typeface="新細明體" pitchFamily="18" charset="-120"/>
          </a:defRPr>
        </a:defPPr>
      </a:lstStyle>
    </a:spDef>
    <a:lnDef>
      <a:spPr bwMode="auto">
        <a:xfrm>
          <a:off x="0" y="0"/>
          <a:ext cx="1" cy="1"/>
        </a:xfrm>
        <a:custGeom>
          <a:avLst/>
          <a:gdLst/>
          <a:ahLst/>
          <a:cxnLst/>
          <a:rect l="0" t="0" r="0" b="0"/>
          <a:pathLst/>
        </a:custGeom>
        <a:solidFill>
          <a:srgbClr val="B2B2B2"/>
        </a:solidFill>
        <a:ln w="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Bickley Script LET" pitchFamily="2" charset="0"/>
            <a:ea typeface="新細明體" pitchFamily="18" charset="-12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13794</TotalTime>
  <Words>5301</Words>
  <Application>Microsoft Office PowerPoint</Application>
  <PresentationFormat>寬螢幕</PresentationFormat>
  <Paragraphs>912</Paragraphs>
  <Slides>91</Slides>
  <Notes>70</Notes>
  <HiddenSlides>0</HiddenSlides>
  <MMClips>0</MMClips>
  <ScaleCrop>false</ScaleCrop>
  <HeadingPairs>
    <vt:vector size="8" baseType="variant">
      <vt:variant>
        <vt:lpstr>使用字型</vt:lpstr>
      </vt:variant>
      <vt:variant>
        <vt:i4>16</vt:i4>
      </vt:variant>
      <vt:variant>
        <vt:lpstr>佈景主題</vt:lpstr>
      </vt:variant>
      <vt:variant>
        <vt:i4>1</vt:i4>
      </vt:variant>
      <vt:variant>
        <vt:lpstr>內嵌 OLE 伺服程式</vt:lpstr>
      </vt:variant>
      <vt:variant>
        <vt:i4>3</vt:i4>
      </vt:variant>
      <vt:variant>
        <vt:lpstr>投影片標題</vt:lpstr>
      </vt:variant>
      <vt:variant>
        <vt:i4>91</vt:i4>
      </vt:variant>
    </vt:vector>
  </HeadingPairs>
  <TitlesOfParts>
    <vt:vector size="111" baseType="lpstr">
      <vt:lpstr>Bickley Script LET</vt:lpstr>
      <vt:lpstr>Lucida Grande</vt:lpstr>
      <vt:lpstr>Monotype Sorts</vt:lpstr>
      <vt:lpstr>ＭＳ Ｐゴシック</vt:lpstr>
      <vt:lpstr>ＭＳ Ｐゴシック</vt:lpstr>
      <vt:lpstr>全真中隸書</vt:lpstr>
      <vt:lpstr>新細明體</vt:lpstr>
      <vt:lpstr>Arial</vt:lpstr>
      <vt:lpstr>Cambria Math</vt:lpstr>
      <vt:lpstr>Courier New</vt:lpstr>
      <vt:lpstr>Helvetica</vt:lpstr>
      <vt:lpstr>Symbol</vt:lpstr>
      <vt:lpstr>Times New Roman</vt:lpstr>
      <vt:lpstr>Verdana</vt:lpstr>
      <vt:lpstr>Webdings</vt:lpstr>
      <vt:lpstr>Wingdings</vt:lpstr>
      <vt:lpstr>1_Default Design</vt:lpstr>
      <vt:lpstr>Unknown</vt:lpstr>
      <vt:lpstr>Equation</vt:lpstr>
      <vt:lpstr>Picture</vt:lpstr>
      <vt:lpstr>Chapter 5:  CPU Scheduling</vt:lpstr>
      <vt:lpstr>Outline</vt:lpstr>
      <vt:lpstr>Objectives</vt:lpstr>
      <vt:lpstr>Basic Concepts</vt:lpstr>
      <vt:lpstr>Histogram of CPU-burst Times</vt:lpstr>
      <vt:lpstr>CPU Scheduler</vt:lpstr>
      <vt:lpstr>Preemptive and Nonpreemptive Scheduling</vt:lpstr>
      <vt:lpstr>Task States from µC/OSII</vt:lpstr>
      <vt:lpstr>PowerPoint 簡報</vt:lpstr>
      <vt:lpstr>Preemptive Scheduling and Race Conditions</vt:lpstr>
      <vt:lpstr>Dispatcher</vt:lpstr>
      <vt:lpstr>Scheduling Criteria</vt:lpstr>
      <vt:lpstr>Scheduling Algorithm Optimization Criteria</vt:lpstr>
      <vt:lpstr>First-Come, First-Served (FCFS) Scheduling</vt:lpstr>
      <vt:lpstr>FCFS Scheduling (Cont.)</vt:lpstr>
      <vt:lpstr>Shortest-Job-First (SJF) Scheduling</vt:lpstr>
      <vt:lpstr>Shortest-Job-First (SJF) Scheduling</vt:lpstr>
      <vt:lpstr>Example of SJF</vt:lpstr>
      <vt:lpstr>Example of Shortest-remaining-time-first</vt:lpstr>
      <vt:lpstr>Example of Non-Preemptive SJF</vt:lpstr>
      <vt:lpstr>Example of Preemptive SJF</vt:lpstr>
      <vt:lpstr>Determining Length of Next CPU Burst</vt:lpstr>
      <vt:lpstr>Prediction of the Length of the Next CPU Burst</vt:lpstr>
      <vt:lpstr>Examples of Exponential Averaging</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Interrupt Latency</vt:lpstr>
      <vt:lpstr>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PowerPoint 簡報</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Different Ways of Doing Research</vt:lpstr>
      <vt:lpstr>End of Chapter 5</vt:lpstr>
      <vt:lpstr>Real-Time Scheduling</vt:lpstr>
      <vt:lpstr>Real-Time Systems</vt:lpstr>
      <vt:lpstr>Real-Time Task Model</vt:lpstr>
      <vt:lpstr>Scheduling Approaches</vt:lpstr>
      <vt:lpstr>Periodic Real-Time Schedulers</vt:lpstr>
      <vt:lpstr>Completion Time (CT) Test</vt:lpstr>
    </vt:vector>
  </TitlesOfParts>
  <Company>RTSL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智文 薛</cp:lastModifiedBy>
  <cp:revision>755</cp:revision>
  <cp:lastPrinted>2011-11-20T14:32:55Z</cp:lastPrinted>
  <dcterms:created xsi:type="dcterms:W3CDTF">2001-12-27T10:28:16Z</dcterms:created>
  <dcterms:modified xsi:type="dcterms:W3CDTF">2020-04-12T02:16:51Z</dcterms:modified>
</cp:coreProperties>
</file>